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6" r:id="rId1"/>
  </p:sldMasterIdLst>
  <p:notesMasterIdLst>
    <p:notesMasterId r:id="rId10"/>
  </p:notesMasterIdLst>
  <p:sldIdLst>
    <p:sldId id="256" r:id="rId2"/>
    <p:sldId id="257" r:id="rId3"/>
    <p:sldId id="258" r:id="rId4"/>
    <p:sldId id="259" r:id="rId5"/>
    <p:sldId id="260" r:id="rId6"/>
    <p:sldId id="261" r:id="rId7"/>
    <p:sldId id="263" r:id="rId8"/>
    <p:sldId id="262"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Century Gothic" panose="020B0502020202020204" pitchFamily="34" charset="0"/>
      <p:regular r:id="rId15"/>
      <p:bold r:id="rId16"/>
      <p:italic r:id="rId17"/>
      <p:boldItalic r:id="rId18"/>
    </p:embeddedFont>
    <p:embeddedFont>
      <p:font typeface="Roboto" panose="020B0604020202020204" charset="0"/>
      <p:regular r:id="rId19"/>
    </p:embeddedFont>
    <p:embeddedFont>
      <p:font typeface="Algerian" panose="04020705040A02060702" pitchFamily="82" charset="0"/>
      <p:regular r:id="rId20"/>
    </p:embeddedFont>
    <p:embeddedFont>
      <p:font typeface="Raleway" panose="020B0604020202020204" charset="0"/>
      <p:regular r:id="rId21"/>
    </p:embeddedFont>
    <p:embeddedFont>
      <p:font typeface="Wingdings 3" panose="05040102010807070707" pitchFamily="18" charset="2"/>
      <p:regular r:id="rId22"/>
    </p:embeddedFont>
    <p:embeddedFont>
      <p:font typeface="Consolas" panose="020B0609020204030204" pitchFamily="49" charset="0"/>
      <p:regular r:id="rId23"/>
      <p:bold r:id="rId24"/>
      <p:italic r:id="rId25"/>
      <p:boldItalic r:id="rId2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5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29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fr-FR" smtClean="0"/>
              <a:t>Modifiez le style du titre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798520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fr-FR" smtClean="0"/>
              <a:t>Modifiez le style du titre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432956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fr-FR" smtClean="0"/>
              <a:t>Modifiez le style du titre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‹N°›</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7967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fr-FR" smtClean="0"/>
              <a:t>Modifiez le style du titre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883182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fr-FR" smtClean="0"/>
              <a:t>Modifiez le style du titre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062125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fr-FR" smtClean="0"/>
              <a:t>Modifiez le style du titre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311353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75645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012136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214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835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2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fr-FR" smtClean="0"/>
              <a:t>Modifiez le style du titre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2822098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398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679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745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4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fr-FR" smtClean="0"/>
              <a:t>Modifiez le style du titre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983363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910485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smtClean="0"/>
              <a:t>Modifiez les styles du texte du masque</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smtClean="0"/>
              <a:t>Modifiez les styles du texte du masque</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722593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299763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39357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990067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639947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97076768"/>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6458783" y="894636"/>
            <a:ext cx="7199114" cy="2721888"/>
          </a:xfrm>
          <a:prstGeom prst="rect">
            <a:avLst/>
          </a:prstGeom>
        </p:spPr>
      </p:pic>
      <p:sp>
        <p:nvSpPr>
          <p:cNvPr id="4" name="Text 0"/>
          <p:cNvSpPr/>
          <p:nvPr/>
        </p:nvSpPr>
        <p:spPr>
          <a:xfrm>
            <a:off x="6280190" y="410265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Analyse des données de mobilité urbaine et de pollution</a:t>
            </a:r>
            <a:endParaRPr lang="en-US" sz="4450" dirty="0"/>
          </a:p>
        </p:txBody>
      </p:sp>
      <p:sp>
        <p:nvSpPr>
          <p:cNvPr id="5" name="Text 1"/>
          <p:cNvSpPr/>
          <p:nvPr/>
        </p:nvSpPr>
        <p:spPr>
          <a:xfrm>
            <a:off x="6280190" y="656915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Bootcamp Data Analysis &amp; Data Engineering – FORCE-N</a:t>
            </a:r>
            <a:endParaRPr lang="en-US" sz="1750" dirty="0"/>
          </a:p>
        </p:txBody>
      </p:sp>
      <p:sp>
        <p:nvSpPr>
          <p:cNvPr id="6" name="Text 2"/>
          <p:cNvSpPr/>
          <p:nvPr/>
        </p:nvSpPr>
        <p:spPr>
          <a:xfrm>
            <a:off x="6280190" y="7187208"/>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Étude de cas : trafic routier et qualité de l’air</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84853" y="778193"/>
            <a:ext cx="4934545" cy="445056"/>
          </a:xfrm>
          <a:prstGeom prst="rect">
            <a:avLst/>
          </a:prstGeom>
          <a:noFill/>
          <a:ln/>
        </p:spPr>
        <p:txBody>
          <a:bodyPr wrap="none" lIns="0" tIns="0" rIns="0" bIns="0" rtlCol="0" anchor="t"/>
          <a:lstStyle/>
          <a:p>
            <a:pPr marL="0" indent="0" algn="l">
              <a:lnSpc>
                <a:spcPts val="3500"/>
              </a:lnSpc>
              <a:buNone/>
            </a:pPr>
            <a:r>
              <a:rPr lang="en-US" sz="2800" b="1" dirty="0">
                <a:solidFill>
                  <a:srgbClr val="1B1B27"/>
                </a:solidFill>
                <a:latin typeface="Raleway" pitchFamily="34" charset="0"/>
                <a:ea typeface="Raleway" pitchFamily="34" charset="-122"/>
                <a:cs typeface="Raleway" pitchFamily="34" charset="-120"/>
              </a:rPr>
              <a:t>Contexte &amp; Objectifs du Projet</a:t>
            </a:r>
            <a:endParaRPr lang="en-US" sz="2800" b="1" dirty="0"/>
          </a:p>
        </p:txBody>
      </p:sp>
      <p:sp>
        <p:nvSpPr>
          <p:cNvPr id="3" name="Text 1"/>
          <p:cNvSpPr/>
          <p:nvPr/>
        </p:nvSpPr>
        <p:spPr>
          <a:xfrm>
            <a:off x="1684853" y="1668185"/>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1B1B27"/>
                </a:solidFill>
                <a:latin typeface="Raleway" pitchFamily="34" charset="0"/>
                <a:ea typeface="Raleway" pitchFamily="34" charset="-122"/>
                <a:cs typeface="Raleway" pitchFamily="34" charset="-120"/>
              </a:rPr>
              <a:t>Contexte actuel</a:t>
            </a:r>
            <a:endParaRPr lang="en-US" sz="1750" b="1" dirty="0"/>
          </a:p>
        </p:txBody>
      </p:sp>
      <p:sp>
        <p:nvSpPr>
          <p:cNvPr id="4" name="Text 2"/>
          <p:cNvSpPr/>
          <p:nvPr/>
        </p:nvSpPr>
        <p:spPr>
          <a:xfrm>
            <a:off x="1684853" y="2124313"/>
            <a:ext cx="5413057" cy="1139190"/>
          </a:xfrm>
          <a:prstGeom prst="rect">
            <a:avLst/>
          </a:prstGeom>
          <a:noFill/>
          <a:ln/>
        </p:spPr>
        <p:txBody>
          <a:bodyPr wrap="squar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Les grandes villes sont confrontées à une augmentation significative du trafic routier, entraînant une dégradation notable de la qualité de l'air. Ces phénomènes ont des conséquences directes sur la santé publique et la fluidité de la mobilité urbaine.</a:t>
            </a:r>
            <a:endParaRPr lang="en-US" sz="1400" b="1" dirty="0"/>
          </a:p>
        </p:txBody>
      </p:sp>
      <p:pic>
        <p:nvPicPr>
          <p:cNvPr id="5" name="Image 0" descr="preencoded.png"/>
          <p:cNvPicPr>
            <a:picLocks noChangeAspect="1"/>
          </p:cNvPicPr>
          <p:nvPr/>
        </p:nvPicPr>
        <p:blipFill>
          <a:blip r:embed="rId3"/>
          <a:stretch>
            <a:fillRect/>
          </a:stretch>
        </p:blipFill>
        <p:spPr>
          <a:xfrm>
            <a:off x="1713548" y="3594140"/>
            <a:ext cx="5355669" cy="2670453"/>
          </a:xfrm>
          <a:prstGeom prst="rect">
            <a:avLst/>
          </a:prstGeom>
        </p:spPr>
      </p:pic>
      <p:sp>
        <p:nvSpPr>
          <p:cNvPr id="6" name="Text 3"/>
          <p:cNvSpPr/>
          <p:nvPr/>
        </p:nvSpPr>
        <p:spPr>
          <a:xfrm>
            <a:off x="7539871" y="1668185"/>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1B1B27"/>
                </a:solidFill>
                <a:latin typeface="Raleway" pitchFamily="34" charset="0"/>
                <a:ea typeface="Raleway" pitchFamily="34" charset="-122"/>
                <a:cs typeface="Raleway" pitchFamily="34" charset="-120"/>
              </a:rPr>
              <a:t>Objectifs du projet</a:t>
            </a:r>
            <a:endParaRPr lang="en-US" sz="1750" b="1" dirty="0"/>
          </a:p>
        </p:txBody>
      </p:sp>
      <p:sp>
        <p:nvSpPr>
          <p:cNvPr id="7" name="Shape 4"/>
          <p:cNvSpPr/>
          <p:nvPr/>
        </p:nvSpPr>
        <p:spPr>
          <a:xfrm>
            <a:off x="7539871" y="2146578"/>
            <a:ext cx="5413057" cy="1142643"/>
          </a:xfrm>
          <a:prstGeom prst="roundRect">
            <a:avLst>
              <a:gd name="adj" fmla="val 9603"/>
            </a:avLst>
          </a:prstGeom>
          <a:solidFill>
            <a:srgbClr val="FFFFFF">
              <a:alpha val="95000"/>
            </a:srgbClr>
          </a:solidFill>
          <a:ln w="22860">
            <a:solidFill>
              <a:srgbClr val="C7C7D0"/>
            </a:solidFill>
            <a:prstDash val="solid"/>
          </a:ln>
        </p:spPr>
      </p:sp>
      <p:sp>
        <p:nvSpPr>
          <p:cNvPr id="8" name="Shape 5"/>
          <p:cNvSpPr/>
          <p:nvPr/>
        </p:nvSpPr>
        <p:spPr>
          <a:xfrm>
            <a:off x="7517011" y="2146578"/>
            <a:ext cx="91440" cy="1142643"/>
          </a:xfrm>
          <a:prstGeom prst="roundRect">
            <a:avLst>
              <a:gd name="adj" fmla="val 81774"/>
            </a:avLst>
          </a:prstGeom>
          <a:solidFill>
            <a:srgbClr val="1B1B27"/>
          </a:solidFill>
          <a:ln/>
        </p:spPr>
      </p:sp>
      <p:sp>
        <p:nvSpPr>
          <p:cNvPr id="9" name="Text 6"/>
          <p:cNvSpPr/>
          <p:nvPr/>
        </p:nvSpPr>
        <p:spPr>
          <a:xfrm>
            <a:off x="7809309" y="2347436"/>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3C3939"/>
                </a:solidFill>
                <a:latin typeface="Raleway" pitchFamily="34" charset="0"/>
                <a:ea typeface="Raleway" pitchFamily="34" charset="-122"/>
                <a:cs typeface="Raleway" pitchFamily="34" charset="-120"/>
              </a:rPr>
              <a:t>Pipeline fiable</a:t>
            </a:r>
            <a:endParaRPr lang="en-US" sz="1750" b="1" dirty="0"/>
          </a:p>
        </p:txBody>
      </p:sp>
      <p:sp>
        <p:nvSpPr>
          <p:cNvPr id="10" name="Text 7"/>
          <p:cNvSpPr/>
          <p:nvPr/>
        </p:nvSpPr>
        <p:spPr>
          <a:xfrm>
            <a:off x="7809309" y="2803565"/>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Mettre en place un pipeline de données robuste et fiable.</a:t>
            </a:r>
            <a:endParaRPr lang="en-US" sz="1400" b="1" dirty="0"/>
          </a:p>
        </p:txBody>
      </p:sp>
      <p:sp>
        <p:nvSpPr>
          <p:cNvPr id="11" name="Shape 8"/>
          <p:cNvSpPr/>
          <p:nvPr/>
        </p:nvSpPr>
        <p:spPr>
          <a:xfrm>
            <a:off x="7539871" y="3467219"/>
            <a:ext cx="5413057" cy="1142643"/>
          </a:xfrm>
          <a:prstGeom prst="roundRect">
            <a:avLst>
              <a:gd name="adj" fmla="val 9603"/>
            </a:avLst>
          </a:prstGeom>
          <a:solidFill>
            <a:srgbClr val="FFFFFF">
              <a:alpha val="95000"/>
            </a:srgbClr>
          </a:solidFill>
          <a:ln w="22860">
            <a:solidFill>
              <a:srgbClr val="C7C7D0"/>
            </a:solidFill>
            <a:prstDash val="solid"/>
          </a:ln>
        </p:spPr>
      </p:sp>
      <p:sp>
        <p:nvSpPr>
          <p:cNvPr id="12" name="Shape 9"/>
          <p:cNvSpPr/>
          <p:nvPr/>
        </p:nvSpPr>
        <p:spPr>
          <a:xfrm>
            <a:off x="7517011" y="3467219"/>
            <a:ext cx="91440" cy="1142643"/>
          </a:xfrm>
          <a:prstGeom prst="roundRect">
            <a:avLst>
              <a:gd name="adj" fmla="val 81774"/>
            </a:avLst>
          </a:prstGeom>
          <a:solidFill>
            <a:srgbClr val="1B1B27"/>
          </a:solidFill>
          <a:ln/>
        </p:spPr>
      </p:sp>
      <p:sp>
        <p:nvSpPr>
          <p:cNvPr id="13" name="Text 10"/>
          <p:cNvSpPr/>
          <p:nvPr/>
        </p:nvSpPr>
        <p:spPr>
          <a:xfrm>
            <a:off x="7809309" y="3668078"/>
            <a:ext cx="2548890" cy="278130"/>
          </a:xfrm>
          <a:prstGeom prst="rect">
            <a:avLst/>
          </a:prstGeom>
          <a:noFill/>
          <a:ln/>
        </p:spPr>
        <p:txBody>
          <a:bodyPr wrap="none" lIns="0" tIns="0" rIns="0" bIns="0" rtlCol="0" anchor="t"/>
          <a:lstStyle/>
          <a:p>
            <a:pPr marL="0" indent="0" algn="l">
              <a:lnSpc>
                <a:spcPts val="2150"/>
              </a:lnSpc>
              <a:buNone/>
            </a:pPr>
            <a:r>
              <a:rPr lang="en-US" sz="1750" b="1" dirty="0">
                <a:solidFill>
                  <a:srgbClr val="3C3939"/>
                </a:solidFill>
                <a:latin typeface="Raleway" pitchFamily="34" charset="0"/>
                <a:ea typeface="Raleway" pitchFamily="34" charset="-122"/>
                <a:cs typeface="Raleway" pitchFamily="34" charset="-120"/>
              </a:rPr>
              <a:t>Exploration des données</a:t>
            </a:r>
            <a:endParaRPr lang="en-US" sz="1750" b="1" dirty="0"/>
          </a:p>
        </p:txBody>
      </p:sp>
      <p:sp>
        <p:nvSpPr>
          <p:cNvPr id="14" name="Text 11"/>
          <p:cNvSpPr/>
          <p:nvPr/>
        </p:nvSpPr>
        <p:spPr>
          <a:xfrm>
            <a:off x="7809309" y="4124206"/>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Explorer en profondeur les données de trafic et de pollution.</a:t>
            </a:r>
            <a:endParaRPr lang="en-US" sz="1400" b="1" dirty="0"/>
          </a:p>
        </p:txBody>
      </p:sp>
      <p:sp>
        <p:nvSpPr>
          <p:cNvPr id="15" name="Shape 12"/>
          <p:cNvSpPr/>
          <p:nvPr/>
        </p:nvSpPr>
        <p:spPr>
          <a:xfrm>
            <a:off x="7539871" y="4787860"/>
            <a:ext cx="5413057" cy="1142643"/>
          </a:xfrm>
          <a:prstGeom prst="roundRect">
            <a:avLst>
              <a:gd name="adj" fmla="val 9603"/>
            </a:avLst>
          </a:prstGeom>
          <a:solidFill>
            <a:srgbClr val="FFFFFF">
              <a:alpha val="95000"/>
            </a:srgbClr>
          </a:solidFill>
          <a:ln w="22860">
            <a:solidFill>
              <a:srgbClr val="C7C7D0"/>
            </a:solidFill>
            <a:prstDash val="solid"/>
          </a:ln>
        </p:spPr>
      </p:sp>
      <p:sp>
        <p:nvSpPr>
          <p:cNvPr id="16" name="Shape 13"/>
          <p:cNvSpPr/>
          <p:nvPr/>
        </p:nvSpPr>
        <p:spPr>
          <a:xfrm>
            <a:off x="7517011" y="4787860"/>
            <a:ext cx="91440" cy="1142643"/>
          </a:xfrm>
          <a:prstGeom prst="roundRect">
            <a:avLst>
              <a:gd name="adj" fmla="val 81774"/>
            </a:avLst>
          </a:prstGeom>
          <a:solidFill>
            <a:srgbClr val="1B1B27"/>
          </a:solidFill>
          <a:ln/>
        </p:spPr>
      </p:sp>
      <p:sp>
        <p:nvSpPr>
          <p:cNvPr id="17" name="Text 14"/>
          <p:cNvSpPr/>
          <p:nvPr/>
        </p:nvSpPr>
        <p:spPr>
          <a:xfrm>
            <a:off x="7809309" y="4988719"/>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3C3939"/>
                </a:solidFill>
                <a:latin typeface="Raleway" pitchFamily="34" charset="0"/>
                <a:ea typeface="Raleway" pitchFamily="34" charset="-122"/>
                <a:cs typeface="Raleway" pitchFamily="34" charset="-120"/>
              </a:rPr>
              <a:t>Identification critique</a:t>
            </a:r>
            <a:endParaRPr lang="en-US" sz="1750" b="1" dirty="0"/>
          </a:p>
        </p:txBody>
      </p:sp>
      <p:sp>
        <p:nvSpPr>
          <p:cNvPr id="18" name="Text 15"/>
          <p:cNvSpPr/>
          <p:nvPr/>
        </p:nvSpPr>
        <p:spPr>
          <a:xfrm>
            <a:off x="7809309" y="5444847"/>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Identifier les zones et périodes les plus critiques.</a:t>
            </a:r>
            <a:endParaRPr lang="en-US" sz="1400" b="1" dirty="0"/>
          </a:p>
        </p:txBody>
      </p:sp>
      <p:sp>
        <p:nvSpPr>
          <p:cNvPr id="19" name="Shape 16"/>
          <p:cNvSpPr/>
          <p:nvPr/>
        </p:nvSpPr>
        <p:spPr>
          <a:xfrm>
            <a:off x="7539871" y="6108502"/>
            <a:ext cx="5413057" cy="1142643"/>
          </a:xfrm>
          <a:prstGeom prst="roundRect">
            <a:avLst>
              <a:gd name="adj" fmla="val 9603"/>
            </a:avLst>
          </a:prstGeom>
          <a:solidFill>
            <a:srgbClr val="FFFFFF">
              <a:alpha val="95000"/>
            </a:srgbClr>
          </a:solidFill>
          <a:ln w="22860">
            <a:solidFill>
              <a:srgbClr val="C7C7D0"/>
            </a:solidFill>
            <a:prstDash val="solid"/>
          </a:ln>
        </p:spPr>
      </p:sp>
      <p:sp>
        <p:nvSpPr>
          <p:cNvPr id="20" name="Shape 17"/>
          <p:cNvSpPr/>
          <p:nvPr/>
        </p:nvSpPr>
        <p:spPr>
          <a:xfrm>
            <a:off x="7517011" y="6108502"/>
            <a:ext cx="91440" cy="1142643"/>
          </a:xfrm>
          <a:prstGeom prst="roundRect">
            <a:avLst>
              <a:gd name="adj" fmla="val 81774"/>
            </a:avLst>
          </a:prstGeom>
          <a:solidFill>
            <a:srgbClr val="1B1B27"/>
          </a:solidFill>
          <a:ln/>
        </p:spPr>
      </p:sp>
      <p:sp>
        <p:nvSpPr>
          <p:cNvPr id="21" name="Text 18"/>
          <p:cNvSpPr/>
          <p:nvPr/>
        </p:nvSpPr>
        <p:spPr>
          <a:xfrm>
            <a:off x="7809309" y="6309360"/>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3C3939"/>
                </a:solidFill>
                <a:latin typeface="Raleway" pitchFamily="34" charset="0"/>
                <a:ea typeface="Raleway" pitchFamily="34" charset="-122"/>
                <a:cs typeface="Raleway" pitchFamily="34" charset="-120"/>
              </a:rPr>
              <a:t>Aide à la décision</a:t>
            </a:r>
            <a:endParaRPr lang="en-US" sz="1750" b="1" dirty="0"/>
          </a:p>
        </p:txBody>
      </p:sp>
      <p:sp>
        <p:nvSpPr>
          <p:cNvPr id="22" name="Text 19"/>
          <p:cNvSpPr/>
          <p:nvPr/>
        </p:nvSpPr>
        <p:spPr>
          <a:xfrm>
            <a:off x="7809309" y="6765488"/>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Fournir des analyses pour éclairer la prise de décision.</a:t>
            </a:r>
            <a:endParaRPr lang="en-US" sz="1400" b="1"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728442" y="311825"/>
            <a:ext cx="3531037" cy="283488"/>
          </a:xfrm>
          <a:prstGeom prst="rect">
            <a:avLst/>
          </a:prstGeom>
          <a:noFill/>
          <a:ln/>
        </p:spPr>
        <p:txBody>
          <a:bodyPr wrap="none" lIns="0" tIns="0" rIns="0" bIns="0" rtlCol="0" anchor="t"/>
          <a:lstStyle/>
          <a:p>
            <a:pPr marL="0" indent="0" algn="l">
              <a:lnSpc>
                <a:spcPts val="2200"/>
              </a:lnSpc>
              <a:buNone/>
            </a:pPr>
            <a:r>
              <a:rPr lang="en-US" sz="2800" b="1" dirty="0">
                <a:solidFill>
                  <a:srgbClr val="1B1B27"/>
                </a:solidFill>
                <a:latin typeface="Raleway" pitchFamily="34" charset="0"/>
                <a:ea typeface="Raleway" pitchFamily="34" charset="-122"/>
                <a:cs typeface="Raleway" pitchFamily="34" charset="-120"/>
              </a:rPr>
              <a:t>Données Utilisées et Défis Initiaux</a:t>
            </a:r>
            <a:endParaRPr lang="en-US" sz="2800" b="1" dirty="0"/>
          </a:p>
        </p:txBody>
      </p:sp>
      <p:sp>
        <p:nvSpPr>
          <p:cNvPr id="3" name="Text 1"/>
          <p:cNvSpPr/>
          <p:nvPr/>
        </p:nvSpPr>
        <p:spPr>
          <a:xfrm>
            <a:off x="2133107" y="878681"/>
            <a:ext cx="2121456" cy="177165"/>
          </a:xfrm>
          <a:prstGeom prst="rect">
            <a:avLst/>
          </a:prstGeom>
          <a:noFill/>
          <a:ln/>
        </p:spPr>
        <p:txBody>
          <a:bodyPr wrap="none" lIns="0" tIns="0" rIns="0" bIns="0" rtlCol="0" anchor="t"/>
          <a:lstStyle/>
          <a:p>
            <a:pPr marL="0" indent="0" algn="l">
              <a:lnSpc>
                <a:spcPts val="1350"/>
              </a:lnSpc>
              <a:buNone/>
            </a:pPr>
            <a:r>
              <a:rPr lang="en-US" sz="1400" b="1" dirty="0">
                <a:solidFill>
                  <a:srgbClr val="1B1B27"/>
                </a:solidFill>
                <a:latin typeface="Raleway" pitchFamily="34" charset="0"/>
                <a:ea typeface="Raleway" pitchFamily="34" charset="-122"/>
                <a:cs typeface="Raleway" pitchFamily="34" charset="-120"/>
              </a:rPr>
              <a:t>Source et Contenu des Données</a:t>
            </a:r>
            <a:endParaRPr lang="en-US" sz="1400" b="1" dirty="0"/>
          </a:p>
        </p:txBody>
      </p:sp>
      <p:sp>
        <p:nvSpPr>
          <p:cNvPr id="4" name="Shape 2"/>
          <p:cNvSpPr/>
          <p:nvPr/>
        </p:nvSpPr>
        <p:spPr>
          <a:xfrm>
            <a:off x="3728442" y="1353383"/>
            <a:ext cx="3448288" cy="1254562"/>
          </a:xfrm>
          <a:prstGeom prst="roundRect">
            <a:avLst>
              <a:gd name="adj" fmla="val 5831"/>
            </a:avLst>
          </a:prstGeom>
          <a:solidFill>
            <a:srgbClr val="FFFFFF">
              <a:alpha val="95000"/>
            </a:srgbClr>
          </a:solidFill>
          <a:ln/>
        </p:spPr>
      </p:sp>
      <p:sp>
        <p:nvSpPr>
          <p:cNvPr id="5" name="Shape 3"/>
          <p:cNvSpPr/>
          <p:nvPr/>
        </p:nvSpPr>
        <p:spPr>
          <a:xfrm>
            <a:off x="3728442" y="1338143"/>
            <a:ext cx="3448288" cy="60960"/>
          </a:xfrm>
          <a:prstGeom prst="roundRect">
            <a:avLst>
              <a:gd name="adj" fmla="val 78139"/>
            </a:avLst>
          </a:prstGeom>
          <a:solidFill>
            <a:srgbClr val="1B1B27"/>
          </a:solidFill>
          <a:ln/>
        </p:spPr>
      </p:sp>
      <p:sp>
        <p:nvSpPr>
          <p:cNvPr id="6" name="Shape 4"/>
          <p:cNvSpPr/>
          <p:nvPr/>
        </p:nvSpPr>
        <p:spPr>
          <a:xfrm>
            <a:off x="3687170" y="1183362"/>
            <a:ext cx="340162" cy="340162"/>
          </a:xfrm>
          <a:prstGeom prst="roundRect">
            <a:avLst>
              <a:gd name="adj" fmla="val 268813"/>
            </a:avLst>
          </a:prstGeom>
          <a:solidFill>
            <a:srgbClr val="1B1B27"/>
          </a:solidFill>
          <a:ln/>
        </p:spPr>
      </p:sp>
      <p:sp>
        <p:nvSpPr>
          <p:cNvPr id="7" name="Text 5"/>
          <p:cNvSpPr/>
          <p:nvPr/>
        </p:nvSpPr>
        <p:spPr>
          <a:xfrm>
            <a:off x="3789207" y="1268373"/>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1</a:t>
            </a:r>
            <a:endParaRPr lang="en-US" sz="1400" b="1" dirty="0"/>
          </a:p>
        </p:txBody>
      </p:sp>
      <p:sp>
        <p:nvSpPr>
          <p:cNvPr id="8" name="Text 6"/>
          <p:cNvSpPr/>
          <p:nvPr/>
        </p:nvSpPr>
        <p:spPr>
          <a:xfrm>
            <a:off x="2261695" y="1636871"/>
            <a:ext cx="1417558"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Fichier Source</a:t>
            </a:r>
            <a:endParaRPr lang="en-US" sz="1400" b="1" dirty="0"/>
          </a:p>
        </p:txBody>
      </p:sp>
      <p:sp>
        <p:nvSpPr>
          <p:cNvPr id="9" name="Text 7"/>
          <p:cNvSpPr/>
          <p:nvPr/>
        </p:nvSpPr>
        <p:spPr>
          <a:xfrm>
            <a:off x="3857030" y="1927384"/>
            <a:ext cx="3191113" cy="551974"/>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Le projet s'appuie sur le fichier </a:t>
            </a:r>
            <a:r>
              <a:rPr lang="en-US" sz="1400" b="1" dirty="0">
                <a:solidFill>
                  <a:srgbClr val="3C3939"/>
                </a:solidFill>
                <a:highlight>
                  <a:srgbClr val="F2F2F2"/>
                </a:highlight>
                <a:latin typeface="Consolas" pitchFamily="34" charset="0"/>
                <a:ea typeface="Consolas" pitchFamily="34" charset="-122"/>
                <a:cs typeface="Consolas" pitchFamily="34" charset="-120"/>
              </a:rPr>
              <a:t>mobility_urban_pollution_300.xlsx</a:t>
            </a:r>
            <a:r>
              <a:rPr lang="en-US" sz="1400" b="1" dirty="0">
                <a:solidFill>
                  <a:srgbClr val="3C3939"/>
                </a:solidFill>
                <a:latin typeface="Roboto" pitchFamily="34" charset="0"/>
                <a:ea typeface="Roboto" pitchFamily="34" charset="-122"/>
                <a:cs typeface="Roboto" pitchFamily="34" charset="-120"/>
              </a:rPr>
              <a:t>, une source essentielle pour notre analyse.</a:t>
            </a:r>
            <a:endParaRPr lang="en-US" sz="1400" b="1" dirty="0"/>
          </a:p>
        </p:txBody>
      </p:sp>
      <p:sp>
        <p:nvSpPr>
          <p:cNvPr id="10" name="Shape 8"/>
          <p:cNvSpPr/>
          <p:nvPr/>
        </p:nvSpPr>
        <p:spPr>
          <a:xfrm>
            <a:off x="3728442" y="2891314"/>
            <a:ext cx="3448288" cy="1065490"/>
          </a:xfrm>
          <a:prstGeom prst="roundRect">
            <a:avLst>
              <a:gd name="adj" fmla="val 6866"/>
            </a:avLst>
          </a:prstGeom>
          <a:solidFill>
            <a:srgbClr val="FFFFFF">
              <a:alpha val="95000"/>
            </a:srgbClr>
          </a:solidFill>
          <a:ln/>
        </p:spPr>
      </p:sp>
      <p:sp>
        <p:nvSpPr>
          <p:cNvPr id="11" name="Shape 9"/>
          <p:cNvSpPr/>
          <p:nvPr/>
        </p:nvSpPr>
        <p:spPr>
          <a:xfrm>
            <a:off x="3728442" y="2876074"/>
            <a:ext cx="3448288" cy="60960"/>
          </a:xfrm>
          <a:prstGeom prst="roundRect">
            <a:avLst>
              <a:gd name="adj" fmla="val 78139"/>
            </a:avLst>
          </a:prstGeom>
          <a:solidFill>
            <a:srgbClr val="1B1B27"/>
          </a:solidFill>
          <a:ln/>
        </p:spPr>
      </p:sp>
      <p:sp>
        <p:nvSpPr>
          <p:cNvPr id="12" name="Shape 10"/>
          <p:cNvSpPr/>
          <p:nvPr/>
        </p:nvSpPr>
        <p:spPr>
          <a:xfrm>
            <a:off x="3687170" y="2721293"/>
            <a:ext cx="340162" cy="340162"/>
          </a:xfrm>
          <a:prstGeom prst="roundRect">
            <a:avLst>
              <a:gd name="adj" fmla="val 268813"/>
            </a:avLst>
          </a:prstGeom>
          <a:solidFill>
            <a:srgbClr val="1B1B27"/>
          </a:solidFill>
          <a:ln/>
        </p:spPr>
      </p:sp>
      <p:sp>
        <p:nvSpPr>
          <p:cNvPr id="13" name="Text 11"/>
          <p:cNvSpPr/>
          <p:nvPr/>
        </p:nvSpPr>
        <p:spPr>
          <a:xfrm>
            <a:off x="3789207" y="2806303"/>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2</a:t>
            </a:r>
            <a:endParaRPr lang="en-US" sz="1400" b="1" dirty="0"/>
          </a:p>
        </p:txBody>
      </p:sp>
      <p:sp>
        <p:nvSpPr>
          <p:cNvPr id="14" name="Text 12"/>
          <p:cNvSpPr/>
          <p:nvPr/>
        </p:nvSpPr>
        <p:spPr>
          <a:xfrm>
            <a:off x="2261695" y="3174802"/>
            <a:ext cx="1418511"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Identifiants de Routes</a:t>
            </a:r>
            <a:endParaRPr lang="en-US" sz="1400" b="1" dirty="0"/>
          </a:p>
        </p:txBody>
      </p:sp>
      <p:sp>
        <p:nvSpPr>
          <p:cNvPr id="15" name="Text 13"/>
          <p:cNvSpPr/>
          <p:nvPr/>
        </p:nvSpPr>
        <p:spPr>
          <a:xfrm>
            <a:off x="3857030" y="3465314"/>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Chaque route est désignée par un identifiant unique, permettant un suivi précis.</a:t>
            </a:r>
            <a:endParaRPr lang="en-US" sz="1400" b="1" dirty="0"/>
          </a:p>
        </p:txBody>
      </p:sp>
      <p:sp>
        <p:nvSpPr>
          <p:cNvPr id="16" name="Shape 14"/>
          <p:cNvSpPr/>
          <p:nvPr/>
        </p:nvSpPr>
        <p:spPr>
          <a:xfrm>
            <a:off x="3728442" y="4240173"/>
            <a:ext cx="3448288" cy="1065490"/>
          </a:xfrm>
          <a:prstGeom prst="roundRect">
            <a:avLst>
              <a:gd name="adj" fmla="val 6866"/>
            </a:avLst>
          </a:prstGeom>
          <a:solidFill>
            <a:srgbClr val="FFFFFF">
              <a:alpha val="95000"/>
            </a:srgbClr>
          </a:solidFill>
          <a:ln/>
        </p:spPr>
      </p:sp>
      <p:sp>
        <p:nvSpPr>
          <p:cNvPr id="17" name="Shape 15"/>
          <p:cNvSpPr/>
          <p:nvPr/>
        </p:nvSpPr>
        <p:spPr>
          <a:xfrm>
            <a:off x="3728442" y="4224933"/>
            <a:ext cx="3448288" cy="60960"/>
          </a:xfrm>
          <a:prstGeom prst="roundRect">
            <a:avLst>
              <a:gd name="adj" fmla="val 78139"/>
            </a:avLst>
          </a:prstGeom>
          <a:solidFill>
            <a:srgbClr val="1B1B27"/>
          </a:solidFill>
          <a:ln/>
        </p:spPr>
      </p:sp>
      <p:sp>
        <p:nvSpPr>
          <p:cNvPr id="18" name="Shape 16"/>
          <p:cNvSpPr/>
          <p:nvPr/>
        </p:nvSpPr>
        <p:spPr>
          <a:xfrm>
            <a:off x="3687170" y="4070152"/>
            <a:ext cx="340162" cy="340162"/>
          </a:xfrm>
          <a:prstGeom prst="roundRect">
            <a:avLst>
              <a:gd name="adj" fmla="val 268813"/>
            </a:avLst>
          </a:prstGeom>
          <a:solidFill>
            <a:srgbClr val="1B1B27"/>
          </a:solidFill>
          <a:ln/>
        </p:spPr>
      </p:sp>
      <p:sp>
        <p:nvSpPr>
          <p:cNvPr id="19" name="Text 17"/>
          <p:cNvSpPr/>
          <p:nvPr/>
        </p:nvSpPr>
        <p:spPr>
          <a:xfrm>
            <a:off x="3789207" y="4155162"/>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3</a:t>
            </a:r>
            <a:endParaRPr lang="en-US" sz="1400" b="1" dirty="0"/>
          </a:p>
        </p:txBody>
      </p:sp>
      <p:sp>
        <p:nvSpPr>
          <p:cNvPr id="20" name="Text 18"/>
          <p:cNvSpPr/>
          <p:nvPr/>
        </p:nvSpPr>
        <p:spPr>
          <a:xfrm>
            <a:off x="2261695" y="4523661"/>
            <a:ext cx="1417558"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Densité du Trafic</a:t>
            </a:r>
            <a:endParaRPr lang="en-US" sz="1400" b="1" dirty="0"/>
          </a:p>
        </p:txBody>
      </p:sp>
      <p:sp>
        <p:nvSpPr>
          <p:cNvPr id="21" name="Text 19"/>
          <p:cNvSpPr/>
          <p:nvPr/>
        </p:nvSpPr>
        <p:spPr>
          <a:xfrm>
            <a:off x="3857030" y="4814173"/>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Des mesures détaillées de la densité du trafic sont incluses, cruciales pour comprendre les embouteillages.</a:t>
            </a:r>
            <a:endParaRPr lang="en-US" sz="1400" b="1" dirty="0"/>
          </a:p>
        </p:txBody>
      </p:sp>
      <p:sp>
        <p:nvSpPr>
          <p:cNvPr id="22" name="Shape 20"/>
          <p:cNvSpPr/>
          <p:nvPr/>
        </p:nvSpPr>
        <p:spPr>
          <a:xfrm>
            <a:off x="3728442" y="5589032"/>
            <a:ext cx="3448288" cy="1065490"/>
          </a:xfrm>
          <a:prstGeom prst="roundRect">
            <a:avLst>
              <a:gd name="adj" fmla="val 6866"/>
            </a:avLst>
          </a:prstGeom>
          <a:solidFill>
            <a:srgbClr val="FFFFFF">
              <a:alpha val="95000"/>
            </a:srgbClr>
          </a:solidFill>
          <a:ln/>
        </p:spPr>
      </p:sp>
      <p:sp>
        <p:nvSpPr>
          <p:cNvPr id="23" name="Shape 21"/>
          <p:cNvSpPr/>
          <p:nvPr/>
        </p:nvSpPr>
        <p:spPr>
          <a:xfrm>
            <a:off x="3728442" y="5573792"/>
            <a:ext cx="3448288" cy="60960"/>
          </a:xfrm>
          <a:prstGeom prst="roundRect">
            <a:avLst>
              <a:gd name="adj" fmla="val 78139"/>
            </a:avLst>
          </a:prstGeom>
          <a:solidFill>
            <a:srgbClr val="1B1B27"/>
          </a:solidFill>
          <a:ln/>
        </p:spPr>
      </p:sp>
      <p:sp>
        <p:nvSpPr>
          <p:cNvPr id="24" name="Shape 22"/>
          <p:cNvSpPr/>
          <p:nvPr/>
        </p:nvSpPr>
        <p:spPr>
          <a:xfrm>
            <a:off x="3687170" y="5419011"/>
            <a:ext cx="340162" cy="340162"/>
          </a:xfrm>
          <a:prstGeom prst="roundRect">
            <a:avLst>
              <a:gd name="adj" fmla="val 268813"/>
            </a:avLst>
          </a:prstGeom>
          <a:solidFill>
            <a:srgbClr val="1B1B27"/>
          </a:solidFill>
          <a:ln/>
        </p:spPr>
      </p:sp>
      <p:sp>
        <p:nvSpPr>
          <p:cNvPr id="25" name="Text 23"/>
          <p:cNvSpPr/>
          <p:nvPr/>
        </p:nvSpPr>
        <p:spPr>
          <a:xfrm>
            <a:off x="3789207" y="5504021"/>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4</a:t>
            </a:r>
            <a:endParaRPr lang="en-US" sz="1400" b="1" dirty="0"/>
          </a:p>
        </p:txBody>
      </p:sp>
      <p:sp>
        <p:nvSpPr>
          <p:cNvPr id="26" name="Text 24"/>
          <p:cNvSpPr/>
          <p:nvPr/>
        </p:nvSpPr>
        <p:spPr>
          <a:xfrm>
            <a:off x="2261695" y="5872520"/>
            <a:ext cx="1544003"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Indicateurs de Pollution</a:t>
            </a:r>
            <a:endParaRPr lang="en-US" sz="1400" b="1" dirty="0"/>
          </a:p>
        </p:txBody>
      </p:sp>
      <p:sp>
        <p:nvSpPr>
          <p:cNvPr id="27" name="Text 25"/>
          <p:cNvSpPr/>
          <p:nvPr/>
        </p:nvSpPr>
        <p:spPr>
          <a:xfrm>
            <a:off x="3857030" y="6163032"/>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Divers indicateurs de pollution atmosphérique sont présents, essentiels pour évaluer l'impact environnemental.</a:t>
            </a:r>
            <a:endParaRPr lang="en-US" sz="1400" b="1" dirty="0"/>
          </a:p>
        </p:txBody>
      </p:sp>
      <p:sp>
        <p:nvSpPr>
          <p:cNvPr id="28" name="Shape 26"/>
          <p:cNvSpPr/>
          <p:nvPr/>
        </p:nvSpPr>
        <p:spPr>
          <a:xfrm>
            <a:off x="3728442" y="6937891"/>
            <a:ext cx="3448288" cy="1065490"/>
          </a:xfrm>
          <a:prstGeom prst="roundRect">
            <a:avLst>
              <a:gd name="adj" fmla="val 6866"/>
            </a:avLst>
          </a:prstGeom>
          <a:solidFill>
            <a:srgbClr val="FFFFFF">
              <a:alpha val="95000"/>
            </a:srgbClr>
          </a:solidFill>
          <a:ln/>
        </p:spPr>
      </p:sp>
      <p:sp>
        <p:nvSpPr>
          <p:cNvPr id="29" name="Shape 27"/>
          <p:cNvSpPr/>
          <p:nvPr/>
        </p:nvSpPr>
        <p:spPr>
          <a:xfrm>
            <a:off x="3728442" y="6922651"/>
            <a:ext cx="3448288" cy="60960"/>
          </a:xfrm>
          <a:prstGeom prst="roundRect">
            <a:avLst>
              <a:gd name="adj" fmla="val 78139"/>
            </a:avLst>
          </a:prstGeom>
          <a:solidFill>
            <a:srgbClr val="1B1B27"/>
          </a:solidFill>
          <a:ln/>
        </p:spPr>
      </p:sp>
      <p:sp>
        <p:nvSpPr>
          <p:cNvPr id="30" name="Shape 28"/>
          <p:cNvSpPr/>
          <p:nvPr/>
        </p:nvSpPr>
        <p:spPr>
          <a:xfrm>
            <a:off x="3687170" y="6767870"/>
            <a:ext cx="340162" cy="340162"/>
          </a:xfrm>
          <a:prstGeom prst="roundRect">
            <a:avLst>
              <a:gd name="adj" fmla="val 268813"/>
            </a:avLst>
          </a:prstGeom>
          <a:solidFill>
            <a:srgbClr val="1B1B27"/>
          </a:solidFill>
          <a:ln/>
        </p:spPr>
      </p:sp>
      <p:sp>
        <p:nvSpPr>
          <p:cNvPr id="31" name="Text 29"/>
          <p:cNvSpPr/>
          <p:nvPr/>
        </p:nvSpPr>
        <p:spPr>
          <a:xfrm>
            <a:off x="3789207" y="6852880"/>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5</a:t>
            </a:r>
            <a:endParaRPr lang="en-US" sz="1400" b="1" dirty="0"/>
          </a:p>
        </p:txBody>
      </p:sp>
      <p:sp>
        <p:nvSpPr>
          <p:cNvPr id="32" name="Text 30"/>
          <p:cNvSpPr/>
          <p:nvPr/>
        </p:nvSpPr>
        <p:spPr>
          <a:xfrm>
            <a:off x="2261695" y="7221379"/>
            <a:ext cx="1663184"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Informations Temporelles</a:t>
            </a:r>
            <a:endParaRPr lang="en-US" sz="1400" b="1" dirty="0"/>
          </a:p>
        </p:txBody>
      </p:sp>
      <p:sp>
        <p:nvSpPr>
          <p:cNvPr id="33" name="Text 31"/>
          <p:cNvSpPr/>
          <p:nvPr/>
        </p:nvSpPr>
        <p:spPr>
          <a:xfrm>
            <a:off x="3857030" y="7511891"/>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Les données incluent des horodatages pour analyser les tendances au fil du temps.</a:t>
            </a:r>
            <a:endParaRPr lang="en-US" sz="1400" b="1" dirty="0"/>
          </a:p>
        </p:txBody>
      </p:sp>
      <p:sp>
        <p:nvSpPr>
          <p:cNvPr id="34" name="Text 32"/>
          <p:cNvSpPr/>
          <p:nvPr/>
        </p:nvSpPr>
        <p:spPr>
          <a:xfrm>
            <a:off x="7461052" y="878681"/>
            <a:ext cx="1830348" cy="177165"/>
          </a:xfrm>
          <a:prstGeom prst="rect">
            <a:avLst/>
          </a:prstGeom>
          <a:noFill/>
          <a:ln/>
        </p:spPr>
        <p:txBody>
          <a:bodyPr wrap="none" lIns="0" tIns="0" rIns="0" bIns="0" rtlCol="0" anchor="t"/>
          <a:lstStyle/>
          <a:p>
            <a:pPr marL="0" indent="0" algn="l">
              <a:lnSpc>
                <a:spcPts val="1350"/>
              </a:lnSpc>
              <a:buNone/>
            </a:pPr>
            <a:r>
              <a:rPr lang="en-US" sz="1400" b="1" dirty="0">
                <a:solidFill>
                  <a:srgbClr val="1B1B27"/>
                </a:solidFill>
                <a:latin typeface="Raleway" pitchFamily="34" charset="0"/>
                <a:ea typeface="Raleway" pitchFamily="34" charset="-122"/>
                <a:cs typeface="Raleway" pitchFamily="34" charset="-120"/>
              </a:rPr>
              <a:t>Problèmes initiaux identifiés</a:t>
            </a:r>
            <a:endParaRPr lang="en-US" sz="1400" b="1" dirty="0"/>
          </a:p>
        </p:txBody>
      </p:sp>
      <p:pic>
        <p:nvPicPr>
          <p:cNvPr id="35" name="Image 0" descr="preencoded.png"/>
          <p:cNvPicPr>
            <a:picLocks noChangeAspect="1"/>
          </p:cNvPicPr>
          <p:nvPr/>
        </p:nvPicPr>
        <p:blipFill>
          <a:blip r:embed="rId3"/>
          <a:stretch>
            <a:fillRect/>
          </a:stretch>
        </p:blipFill>
        <p:spPr>
          <a:xfrm>
            <a:off x="7461052" y="1183362"/>
            <a:ext cx="5010348" cy="3448288"/>
          </a:xfrm>
          <a:prstGeom prst="rect">
            <a:avLst/>
          </a:prstGeom>
        </p:spPr>
      </p:pic>
      <p:sp>
        <p:nvSpPr>
          <p:cNvPr id="36" name="Text 33"/>
          <p:cNvSpPr/>
          <p:nvPr/>
        </p:nvSpPr>
        <p:spPr>
          <a:xfrm>
            <a:off x="7461052" y="4759166"/>
            <a:ext cx="3448288" cy="181451"/>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3C3939"/>
                </a:solidFill>
                <a:latin typeface="Roboto" pitchFamily="34" charset="0"/>
                <a:ea typeface="Roboto" pitchFamily="34" charset="-122"/>
                <a:cs typeface="Roboto" pitchFamily="34" charset="-120"/>
              </a:rPr>
              <a:t>Données brutes, nécessitant un traitement approfondi.</a:t>
            </a:r>
            <a:endParaRPr lang="en-US" sz="1400" b="1" dirty="0"/>
          </a:p>
        </p:txBody>
      </p:sp>
      <p:sp>
        <p:nvSpPr>
          <p:cNvPr id="37" name="Text 34"/>
          <p:cNvSpPr/>
          <p:nvPr/>
        </p:nvSpPr>
        <p:spPr>
          <a:xfrm>
            <a:off x="7461052" y="4980265"/>
            <a:ext cx="3448288" cy="362903"/>
          </a:xfrm>
          <a:prstGeom prst="rect">
            <a:avLst/>
          </a:prstGeom>
          <a:noFill/>
          <a:ln/>
        </p:spPr>
        <p:txBody>
          <a:bodyPr wrap="square" lIns="0" tIns="0" rIns="0" bIns="0" rtlCol="0" anchor="t"/>
          <a:lstStyle/>
          <a:p>
            <a:pPr marL="342900" indent="-342900" algn="l">
              <a:lnSpc>
                <a:spcPts val="1400"/>
              </a:lnSpc>
              <a:buSzPct val="100000"/>
              <a:buChar char="•"/>
            </a:pPr>
            <a:r>
              <a:rPr lang="en-US" sz="1400" b="1" dirty="0">
                <a:solidFill>
                  <a:srgbClr val="3C3939"/>
                </a:solidFill>
                <a:latin typeface="Roboto" pitchFamily="34" charset="0"/>
                <a:ea typeface="Roboto" pitchFamily="34" charset="-122"/>
                <a:cs typeface="Roboto" pitchFamily="34" charset="-120"/>
              </a:rPr>
              <a:t>Incohérences de nommage, compliquant l'intégration des données.</a:t>
            </a:r>
            <a:endParaRPr lang="en-US" sz="1400" b="1" dirty="0"/>
          </a:p>
        </p:txBody>
      </p:sp>
      <p:sp>
        <p:nvSpPr>
          <p:cNvPr id="38" name="Text 35"/>
          <p:cNvSpPr/>
          <p:nvPr/>
        </p:nvSpPr>
        <p:spPr>
          <a:xfrm>
            <a:off x="7461052" y="5382816"/>
            <a:ext cx="3448288" cy="181451"/>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3C3939"/>
                </a:solidFill>
                <a:latin typeface="Roboto" pitchFamily="34" charset="0"/>
                <a:ea typeface="Roboto" pitchFamily="34" charset="-122"/>
                <a:cs typeface="Roboto" pitchFamily="34" charset="-120"/>
              </a:rPr>
              <a:t>Valeurs manquantes, pouvant biaiser les analyses si non gérées.</a:t>
            </a:r>
            <a:endParaRPr lang="en-US" sz="1400" b="1" dirty="0"/>
          </a:p>
        </p:txBody>
      </p:sp>
    </p:spTree>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2984"/>
            <a:ext cx="8292465" cy="566976"/>
          </a:xfrm>
          <a:prstGeom prst="rect">
            <a:avLst/>
          </a:prstGeom>
          <a:noFill/>
          <a:ln/>
        </p:spPr>
        <p:txBody>
          <a:bodyPr wrap="none" lIns="0" tIns="0" rIns="0" bIns="0" rtlCol="0" anchor="t"/>
          <a:lstStyle/>
          <a:p>
            <a:pPr marL="0" indent="0" algn="l">
              <a:lnSpc>
                <a:spcPts val="4450"/>
              </a:lnSpc>
              <a:buNone/>
            </a:pPr>
            <a:r>
              <a:rPr lang="en-US" sz="3550" b="1" dirty="0">
                <a:solidFill>
                  <a:srgbClr val="1B1B27"/>
                </a:solidFill>
                <a:latin typeface="Raleway" pitchFamily="34" charset="0"/>
                <a:ea typeface="Raleway" pitchFamily="34" charset="-122"/>
                <a:cs typeface="Raleway" pitchFamily="34" charset="-120"/>
              </a:rPr>
              <a:t>Pipeline de Données (Data Engineering)</a:t>
            </a:r>
            <a:endParaRPr lang="en-US" sz="3550" b="1" dirty="0"/>
          </a:p>
        </p:txBody>
      </p:sp>
      <p:sp>
        <p:nvSpPr>
          <p:cNvPr id="3" name="Text 1"/>
          <p:cNvSpPr/>
          <p:nvPr/>
        </p:nvSpPr>
        <p:spPr>
          <a:xfrm>
            <a:off x="793790" y="203358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Cett étape est cruciale pour transformer les données brutes en informations exploitables.</a:t>
            </a:r>
            <a:endParaRPr lang="en-US" sz="1750" b="1" dirty="0"/>
          </a:p>
        </p:txBody>
      </p:sp>
      <p:sp>
        <p:nvSpPr>
          <p:cNvPr id="4" name="Text 2"/>
          <p:cNvSpPr/>
          <p:nvPr/>
        </p:nvSpPr>
        <p:spPr>
          <a:xfrm>
            <a:off x="1719263" y="3099673"/>
            <a:ext cx="2973229" cy="354330"/>
          </a:xfrm>
          <a:prstGeom prst="rect">
            <a:avLst/>
          </a:prstGeom>
          <a:noFill/>
          <a:ln/>
        </p:spPr>
        <p:txBody>
          <a:bodyPr wrap="none" lIns="0" tIns="0" rIns="0" bIns="0" rtlCol="0" anchor="t"/>
          <a:lstStyle/>
          <a:p>
            <a:pPr marL="0" indent="0" algn="r">
              <a:lnSpc>
                <a:spcPts val="2750"/>
              </a:lnSpc>
              <a:buNone/>
            </a:pPr>
            <a:r>
              <a:rPr lang="en-US" sz="2200" b="1" dirty="0">
                <a:solidFill>
                  <a:srgbClr val="3C3939"/>
                </a:solidFill>
                <a:latin typeface="Raleway" pitchFamily="34" charset="0"/>
                <a:ea typeface="Raleway" pitchFamily="34" charset="-122"/>
                <a:cs typeface="Raleway" pitchFamily="34" charset="-120"/>
              </a:rPr>
              <a:t>Ingestion des données</a:t>
            </a:r>
            <a:endParaRPr lang="en-US" sz="2200" b="1" dirty="0"/>
          </a:p>
        </p:txBody>
      </p:sp>
      <p:sp>
        <p:nvSpPr>
          <p:cNvPr id="5" name="Text 3"/>
          <p:cNvSpPr/>
          <p:nvPr/>
        </p:nvSpPr>
        <p:spPr>
          <a:xfrm>
            <a:off x="793790" y="3590092"/>
            <a:ext cx="3898702" cy="725805"/>
          </a:xfrm>
          <a:prstGeom prst="rect">
            <a:avLst/>
          </a:prstGeom>
          <a:noFill/>
          <a:ln/>
        </p:spPr>
        <p:txBody>
          <a:bodyPr wrap="square" lIns="0" tIns="0" rIns="0" bIns="0" rtlCol="0" anchor="t"/>
          <a:lstStyle/>
          <a:p>
            <a:pPr marL="0" indent="0" algn="r">
              <a:lnSpc>
                <a:spcPts val="2850"/>
              </a:lnSpc>
              <a:buNone/>
            </a:pPr>
            <a:r>
              <a:rPr lang="en-US" sz="1750" b="1" dirty="0">
                <a:solidFill>
                  <a:srgbClr val="3C3939"/>
                </a:solidFill>
                <a:latin typeface="Roboto" pitchFamily="34" charset="0"/>
                <a:ea typeface="Roboto" pitchFamily="34" charset="-122"/>
                <a:cs typeface="Roboto" pitchFamily="34" charset="-120"/>
              </a:rPr>
              <a:t>Chargement des données brutes depuis le fichier Excel source.</a:t>
            </a:r>
            <a:endParaRPr lang="en-US" sz="1750" b="1" dirty="0"/>
          </a:p>
        </p:txBody>
      </p:sp>
      <p:pic>
        <p:nvPicPr>
          <p:cNvPr id="6" name="Image 0" descr="preencoded.png"/>
          <p:cNvPicPr>
            <a:picLocks noChangeAspect="1"/>
          </p:cNvPicPr>
          <p:nvPr/>
        </p:nvPicPr>
        <p:blipFill>
          <a:blip r:embed="rId3"/>
          <a:stretch>
            <a:fillRect/>
          </a:stretch>
        </p:blipFill>
        <p:spPr>
          <a:xfrm>
            <a:off x="5032653" y="2651641"/>
            <a:ext cx="4564975" cy="4564975"/>
          </a:xfrm>
          <a:prstGeom prst="rect">
            <a:avLst/>
          </a:prstGeom>
        </p:spPr>
      </p:pic>
      <p:sp>
        <p:nvSpPr>
          <p:cNvPr id="8" name="Text 4"/>
          <p:cNvSpPr/>
          <p:nvPr/>
        </p:nvSpPr>
        <p:spPr>
          <a:xfrm>
            <a:off x="9937790" y="3099673"/>
            <a:ext cx="3146346"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Nettoyage des données</a:t>
            </a:r>
            <a:endParaRPr lang="en-US" sz="2200" b="1" dirty="0"/>
          </a:p>
        </p:txBody>
      </p:sp>
      <p:sp>
        <p:nvSpPr>
          <p:cNvPr id="9" name="Text 5"/>
          <p:cNvSpPr/>
          <p:nvPr/>
        </p:nvSpPr>
        <p:spPr>
          <a:xfrm>
            <a:off x="9937790" y="3590092"/>
            <a:ext cx="3898821"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Gestion des valeurs manquantes et normalisation des incohérences.</a:t>
            </a:r>
            <a:endParaRPr lang="en-US" sz="1750" b="1" dirty="0"/>
          </a:p>
        </p:txBody>
      </p:sp>
      <p:pic>
        <p:nvPicPr>
          <p:cNvPr id="10" name="Image 2" descr="preencoded.png"/>
          <p:cNvPicPr>
            <a:picLocks noChangeAspect="1"/>
          </p:cNvPicPr>
          <p:nvPr/>
        </p:nvPicPr>
        <p:blipFill>
          <a:blip r:embed="rId4"/>
          <a:stretch>
            <a:fillRect/>
          </a:stretch>
        </p:blipFill>
        <p:spPr>
          <a:xfrm>
            <a:off x="5032653" y="2651641"/>
            <a:ext cx="4564975" cy="4564975"/>
          </a:xfrm>
          <a:prstGeom prst="rect">
            <a:avLst/>
          </a:prstGeom>
        </p:spPr>
      </p:pic>
      <p:sp>
        <p:nvSpPr>
          <p:cNvPr id="12" name="Text 6"/>
          <p:cNvSpPr/>
          <p:nvPr/>
        </p:nvSpPr>
        <p:spPr>
          <a:xfrm>
            <a:off x="9937790" y="5552242"/>
            <a:ext cx="3732848"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Transformation des données</a:t>
            </a:r>
            <a:endParaRPr lang="en-US" sz="2200" b="1" dirty="0"/>
          </a:p>
        </p:txBody>
      </p:sp>
      <p:sp>
        <p:nvSpPr>
          <p:cNvPr id="13" name="Text 7"/>
          <p:cNvSpPr/>
          <p:nvPr/>
        </p:nvSpPr>
        <p:spPr>
          <a:xfrm>
            <a:off x="9937790" y="6042660"/>
            <a:ext cx="3898821"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Création de variables temporelles et agrégations pertinentes.</a:t>
            </a:r>
            <a:endParaRPr lang="en-US" sz="1750" b="1" dirty="0"/>
          </a:p>
        </p:txBody>
      </p:sp>
      <p:pic>
        <p:nvPicPr>
          <p:cNvPr id="14" name="Image 4" descr="preencoded.png"/>
          <p:cNvPicPr>
            <a:picLocks noChangeAspect="1"/>
          </p:cNvPicPr>
          <p:nvPr/>
        </p:nvPicPr>
        <p:blipFill>
          <a:blip r:embed="rId5"/>
          <a:stretch>
            <a:fillRect/>
          </a:stretch>
        </p:blipFill>
        <p:spPr>
          <a:xfrm>
            <a:off x="5032653" y="2651641"/>
            <a:ext cx="4564975" cy="4564975"/>
          </a:xfrm>
          <a:prstGeom prst="rect">
            <a:avLst/>
          </a:prstGeom>
        </p:spPr>
      </p:pic>
      <p:sp>
        <p:nvSpPr>
          <p:cNvPr id="16" name="Text 8"/>
          <p:cNvSpPr/>
          <p:nvPr/>
        </p:nvSpPr>
        <p:spPr>
          <a:xfrm>
            <a:off x="1857256" y="5552242"/>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3C3939"/>
                </a:solidFill>
                <a:latin typeface="Raleway" pitchFamily="34" charset="0"/>
                <a:ea typeface="Raleway" pitchFamily="34" charset="-122"/>
                <a:cs typeface="Raleway" pitchFamily="34" charset="-120"/>
              </a:rPr>
              <a:t>Export des données</a:t>
            </a:r>
            <a:endParaRPr lang="en-US" sz="2200" b="1" dirty="0"/>
          </a:p>
        </p:txBody>
      </p:sp>
      <p:sp>
        <p:nvSpPr>
          <p:cNvPr id="17" name="Text 9"/>
          <p:cNvSpPr/>
          <p:nvPr/>
        </p:nvSpPr>
        <p:spPr>
          <a:xfrm>
            <a:off x="793790" y="6042660"/>
            <a:ext cx="3898702" cy="725805"/>
          </a:xfrm>
          <a:prstGeom prst="rect">
            <a:avLst/>
          </a:prstGeom>
          <a:noFill/>
          <a:ln/>
        </p:spPr>
        <p:txBody>
          <a:bodyPr wrap="square" lIns="0" tIns="0" rIns="0" bIns="0" rtlCol="0" anchor="t"/>
          <a:lstStyle/>
          <a:p>
            <a:pPr marL="0" indent="0" algn="r">
              <a:lnSpc>
                <a:spcPts val="2850"/>
              </a:lnSpc>
              <a:buNone/>
            </a:pPr>
            <a:r>
              <a:rPr lang="en-US" sz="1750" b="1" dirty="0">
                <a:solidFill>
                  <a:srgbClr val="3C3939"/>
                </a:solidFill>
                <a:latin typeface="Roboto" pitchFamily="34" charset="0"/>
                <a:ea typeface="Roboto" pitchFamily="34" charset="-122"/>
                <a:cs typeface="Roboto" pitchFamily="34" charset="-120"/>
              </a:rPr>
              <a:t>Sauvegarde des données nettoyées et transformées au format CSV.</a:t>
            </a:r>
            <a:endParaRPr lang="en-US" sz="1750" b="1" dirty="0"/>
          </a:p>
        </p:txBody>
      </p:sp>
      <p:pic>
        <p:nvPicPr>
          <p:cNvPr id="18" name="Image 6" descr="preencoded.png"/>
          <p:cNvPicPr>
            <a:picLocks noChangeAspect="1"/>
          </p:cNvPicPr>
          <p:nvPr/>
        </p:nvPicPr>
        <p:blipFill>
          <a:blip r:embed="rId6"/>
          <a:stretch>
            <a:fillRect/>
          </a:stretch>
        </p:blipFill>
        <p:spPr>
          <a:xfrm>
            <a:off x="5032653" y="2640622"/>
            <a:ext cx="4564975" cy="4564975"/>
          </a:xfrm>
          <a:prstGeom prst="rect">
            <a:avLst/>
          </a:prstGeom>
        </p:spPr>
      </p:pic>
      <p:sp>
        <p:nvSpPr>
          <p:cNvPr id="21" name="AutoShape 4" descr="Image search result"/>
          <p:cNvSpPr>
            <a:spLocks noChangeAspect="1" noChangeArrowheads="1"/>
          </p:cNvSpPr>
          <p:nvPr/>
        </p:nvSpPr>
        <p:spPr bwMode="auto">
          <a:xfrm>
            <a:off x="155575" y="-15548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b="1" dirty="0"/>
          </a:p>
        </p:txBody>
      </p:sp>
      <p:sp>
        <p:nvSpPr>
          <p:cNvPr id="22" name="Ellipse 21"/>
          <p:cNvSpPr/>
          <p:nvPr/>
        </p:nvSpPr>
        <p:spPr>
          <a:xfrm rot="10800000" flipH="1" flipV="1">
            <a:off x="5956297" y="34540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a:t>
            </a:r>
            <a:r>
              <a:rPr lang="fr-FR" sz="2400" b="1" dirty="0" smtClean="0">
                <a:latin typeface="Algerian" panose="04020705040A02060702" pitchFamily="82" charset="0"/>
              </a:rPr>
              <a:t>1</a:t>
            </a:r>
          </a:p>
          <a:p>
            <a:endParaRPr lang="fr-FR" sz="2400" b="1" dirty="0">
              <a:latin typeface="Algerian" panose="04020705040A02060702" pitchFamily="82" charset="0"/>
            </a:endParaRPr>
          </a:p>
        </p:txBody>
      </p:sp>
      <p:sp>
        <p:nvSpPr>
          <p:cNvPr id="25" name="Ellipse 24"/>
          <p:cNvSpPr/>
          <p:nvPr/>
        </p:nvSpPr>
        <p:spPr>
          <a:xfrm rot="10800000" flipH="1" flipV="1">
            <a:off x="8166097" y="36064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2</a:t>
            </a:r>
            <a:endParaRPr lang="fr-FR" sz="2400" b="1" dirty="0" smtClean="0">
              <a:latin typeface="Algerian" panose="04020705040A02060702" pitchFamily="82" charset="0"/>
            </a:endParaRPr>
          </a:p>
          <a:p>
            <a:endParaRPr lang="fr-FR" sz="2400" b="1" dirty="0">
              <a:latin typeface="Algerian" panose="04020705040A02060702" pitchFamily="82" charset="0"/>
            </a:endParaRPr>
          </a:p>
        </p:txBody>
      </p:sp>
      <p:sp>
        <p:nvSpPr>
          <p:cNvPr id="26" name="Ellipse 25"/>
          <p:cNvSpPr/>
          <p:nvPr/>
        </p:nvSpPr>
        <p:spPr>
          <a:xfrm rot="10800000" flipH="1" flipV="1">
            <a:off x="7899397" y="56765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3</a:t>
            </a:r>
            <a:endParaRPr lang="fr-FR" sz="2400" b="1" dirty="0" smtClean="0">
              <a:latin typeface="Algerian" panose="04020705040A02060702" pitchFamily="82" charset="0"/>
            </a:endParaRPr>
          </a:p>
          <a:p>
            <a:endParaRPr lang="fr-FR" sz="2400" b="1" dirty="0">
              <a:latin typeface="Algerian" panose="04020705040A02060702" pitchFamily="82" charset="0"/>
            </a:endParaRPr>
          </a:p>
        </p:txBody>
      </p:sp>
      <p:sp>
        <p:nvSpPr>
          <p:cNvPr id="27" name="Ellipse 26"/>
          <p:cNvSpPr/>
          <p:nvPr/>
        </p:nvSpPr>
        <p:spPr>
          <a:xfrm rot="10800000" flipH="1" flipV="1">
            <a:off x="5714997" y="54733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4</a:t>
            </a:r>
            <a:endParaRPr lang="fr-FR" sz="2400" b="1" dirty="0" smtClean="0">
              <a:latin typeface="Algerian" panose="04020705040A02060702" pitchFamily="82" charset="0"/>
            </a:endParaRPr>
          </a:p>
          <a:p>
            <a:endParaRPr lang="fr-FR" sz="2400" b="1" dirty="0">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28442" y="311825"/>
            <a:ext cx="3190518" cy="283488"/>
          </a:xfrm>
          <a:prstGeom prst="rect">
            <a:avLst/>
          </a:prstGeom>
          <a:noFill/>
          <a:ln/>
        </p:spPr>
        <p:txBody>
          <a:bodyPr wrap="none" lIns="0" tIns="0" rIns="0" bIns="0" rtlCol="0" anchor="t"/>
          <a:lstStyle/>
          <a:p>
            <a:pPr marL="0" indent="0">
              <a:lnSpc>
                <a:spcPts val="2200"/>
              </a:lnSpc>
              <a:buNone/>
            </a:pPr>
            <a:r>
              <a:rPr lang="en-US" sz="2800" b="1" dirty="0">
                <a:solidFill>
                  <a:srgbClr val="1B1B27"/>
                </a:solidFill>
                <a:latin typeface="Raleway" pitchFamily="34" charset="0"/>
                <a:ea typeface="Raleway" pitchFamily="34" charset="-122"/>
                <a:cs typeface="Raleway" pitchFamily="34" charset="-120"/>
              </a:rPr>
              <a:t>Analyse Exploratoire Univariée</a:t>
            </a:r>
            <a:endParaRPr lang="en-US" sz="2800" b="1" dirty="0"/>
          </a:p>
        </p:txBody>
      </p:sp>
      <p:sp>
        <p:nvSpPr>
          <p:cNvPr id="3" name="Text 1"/>
          <p:cNvSpPr/>
          <p:nvPr/>
        </p:nvSpPr>
        <p:spPr>
          <a:xfrm>
            <a:off x="3728442" y="822127"/>
            <a:ext cx="7173397" cy="181451"/>
          </a:xfrm>
          <a:prstGeom prst="rect">
            <a:avLst/>
          </a:prstGeom>
          <a:noFill/>
          <a:ln/>
        </p:spPr>
        <p:txBody>
          <a:bodyPr wrap="non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Comprendre chaque variable individuellement est la première étape vers une analyse approfondie.</a:t>
            </a:r>
            <a:endParaRPr lang="en-US" sz="850" b="1" dirty="0"/>
          </a:p>
        </p:txBody>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442" y="1466532"/>
            <a:ext cx="3515797" cy="1502015"/>
          </a:xfrm>
          <a:prstGeom prst="rect">
            <a:avLst/>
          </a:prstGeom>
        </p:spPr>
      </p:pic>
      <p:sp>
        <p:nvSpPr>
          <p:cNvPr id="5" name="Text 2"/>
          <p:cNvSpPr/>
          <p:nvPr/>
        </p:nvSpPr>
        <p:spPr>
          <a:xfrm>
            <a:off x="3728442" y="3445669"/>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3C3939"/>
                </a:solidFill>
                <a:latin typeface="Raleway" pitchFamily="34" charset="0"/>
                <a:ea typeface="Raleway" pitchFamily="34" charset="-122"/>
                <a:cs typeface="Raleway" pitchFamily="34" charset="-120"/>
              </a:rPr>
              <a:t>Mesures descriptives</a:t>
            </a:r>
            <a:endParaRPr lang="en-US" sz="1100" b="1" dirty="0"/>
          </a:p>
        </p:txBody>
      </p:sp>
      <p:sp>
        <p:nvSpPr>
          <p:cNvPr id="6" name="Text 3"/>
          <p:cNvSpPr/>
          <p:nvPr/>
        </p:nvSpPr>
        <p:spPr>
          <a:xfrm>
            <a:off x="3728442" y="3690818"/>
            <a:ext cx="3515797" cy="362903"/>
          </a:xfrm>
          <a:prstGeom prst="rect">
            <a:avLst/>
          </a:prstGeom>
          <a:noFill/>
          <a:ln/>
        </p:spPr>
        <p:txBody>
          <a:bodyPr wrap="squar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Calcul de la moyenne, minimum, maximum et écart-type pour chaque variable clé.</a:t>
            </a:r>
            <a:endParaRPr lang="en-US" sz="850" b="1" dirty="0"/>
          </a:p>
        </p:txBody>
      </p:sp>
      <p:pic>
        <p:nvPicPr>
          <p:cNvPr id="7"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239" y="1091468"/>
            <a:ext cx="3526891" cy="2422068"/>
          </a:xfrm>
          <a:prstGeom prst="rect">
            <a:avLst/>
          </a:prstGeom>
        </p:spPr>
      </p:pic>
      <p:sp>
        <p:nvSpPr>
          <p:cNvPr id="8" name="Text 4"/>
          <p:cNvSpPr/>
          <p:nvPr/>
        </p:nvSpPr>
        <p:spPr>
          <a:xfrm>
            <a:off x="7396083" y="3476149"/>
            <a:ext cx="1417558" cy="177165"/>
          </a:xfrm>
          <a:prstGeom prst="rect">
            <a:avLst/>
          </a:prstGeom>
          <a:noFill/>
          <a:ln/>
        </p:spPr>
        <p:txBody>
          <a:bodyPr wrap="none" lIns="0" tIns="0" rIns="0" bIns="0" rtlCol="0" anchor="t"/>
          <a:lstStyle/>
          <a:p>
            <a:pPr marL="0" indent="0" algn="l">
              <a:lnSpc>
                <a:spcPts val="1350"/>
              </a:lnSpc>
              <a:buNone/>
            </a:pPr>
            <a:r>
              <a:rPr lang="en-US" sz="1100" b="1" dirty="0" smtClean="0"/>
              <a:t>Distribution de </a:t>
            </a:r>
            <a:r>
              <a:rPr lang="en-US" sz="1100" b="1" dirty="0" err="1" smtClean="0"/>
              <a:t>l’identité</a:t>
            </a:r>
            <a:r>
              <a:rPr lang="en-US" sz="1100" b="1" dirty="0" smtClean="0"/>
              <a:t> du trafic</a:t>
            </a:r>
            <a:endParaRPr lang="en-US" sz="1100" b="1" dirty="0"/>
          </a:p>
        </p:txBody>
      </p:sp>
      <p:sp>
        <p:nvSpPr>
          <p:cNvPr id="9" name="Text 5"/>
          <p:cNvSpPr/>
          <p:nvPr/>
        </p:nvSpPr>
        <p:spPr>
          <a:xfrm>
            <a:off x="7385923" y="3690818"/>
            <a:ext cx="3515916" cy="362903"/>
          </a:xfrm>
          <a:prstGeom prst="rect">
            <a:avLst/>
          </a:prstGeom>
          <a:noFill/>
          <a:ln/>
        </p:spPr>
        <p:txBody>
          <a:bodyPr wrap="squar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Visualisation de la distribution de la densité du trafic pour identifier les fréquences.</a:t>
            </a:r>
            <a:endParaRPr lang="en-US" sz="850" b="1" dirty="0"/>
          </a:p>
        </p:txBody>
      </p:sp>
      <p:pic>
        <p:nvPicPr>
          <p:cNvPr id="10"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4280535"/>
            <a:ext cx="3758089" cy="2172891"/>
          </a:xfrm>
          <a:prstGeom prst="rect">
            <a:avLst/>
          </a:prstGeom>
        </p:spPr>
      </p:pic>
      <p:sp>
        <p:nvSpPr>
          <p:cNvPr id="11" name="Text 6"/>
          <p:cNvSpPr/>
          <p:nvPr/>
        </p:nvSpPr>
        <p:spPr>
          <a:xfrm>
            <a:off x="3728442" y="6595110"/>
            <a:ext cx="1417558" cy="177165"/>
          </a:xfrm>
          <a:prstGeom prst="rect">
            <a:avLst/>
          </a:prstGeom>
          <a:noFill/>
          <a:ln/>
        </p:spPr>
        <p:txBody>
          <a:bodyPr wrap="none" lIns="0" tIns="0" rIns="0" bIns="0" rtlCol="0" anchor="t"/>
          <a:lstStyle/>
          <a:p>
            <a:r>
              <a:rPr lang="fr-FR" sz="1100" b="1" dirty="0"/>
              <a:t>Distribution de la densité du trafic</a:t>
            </a:r>
          </a:p>
        </p:txBody>
      </p:sp>
      <p:sp>
        <p:nvSpPr>
          <p:cNvPr id="12" name="Text 7"/>
          <p:cNvSpPr/>
          <p:nvPr/>
        </p:nvSpPr>
        <p:spPr>
          <a:xfrm>
            <a:off x="3728442" y="6840261"/>
            <a:ext cx="3529608" cy="354290"/>
          </a:xfrm>
          <a:prstGeom prst="rect">
            <a:avLst/>
          </a:prstGeom>
          <a:noFill/>
          <a:ln/>
        </p:spPr>
        <p:txBody>
          <a:bodyPr wrap="square" lIns="0" tIns="0" rIns="0" bIns="0" rtlCol="0" anchor="t"/>
          <a:lstStyle/>
          <a:p>
            <a:pPr marL="0" indent="0" algn="l">
              <a:lnSpc>
                <a:spcPts val="1400"/>
              </a:lnSpc>
              <a:buNone/>
            </a:pPr>
            <a:r>
              <a:rPr lang="en-US" sz="850" b="1" dirty="0" smtClean="0">
                <a:solidFill>
                  <a:srgbClr val="3C3939"/>
                </a:solidFill>
                <a:latin typeface="Roboto" pitchFamily="34" charset="0"/>
                <a:ea typeface="Roboto" pitchFamily="34" charset="-122"/>
                <a:cs typeface="Roboto" pitchFamily="34" charset="-120"/>
              </a:rPr>
              <a:t>Visualisation de la distribution de la vitesse par rapport à la fréquence .</a:t>
            </a:r>
            <a:endParaRPr lang="en-US" sz="850" b="1" dirty="0"/>
          </a:p>
        </p:txBody>
      </p:sp>
      <p:pic>
        <p:nvPicPr>
          <p:cNvPr id="13"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4239" y="4280535"/>
            <a:ext cx="3657599" cy="2172891"/>
          </a:xfrm>
          <a:prstGeom prst="rect">
            <a:avLst/>
          </a:prstGeom>
        </p:spPr>
      </p:pic>
      <p:sp>
        <p:nvSpPr>
          <p:cNvPr id="14" name="Text 8"/>
          <p:cNvSpPr/>
          <p:nvPr/>
        </p:nvSpPr>
        <p:spPr>
          <a:xfrm>
            <a:off x="7385923" y="6595110"/>
            <a:ext cx="1417558" cy="177165"/>
          </a:xfrm>
          <a:prstGeom prst="rect">
            <a:avLst/>
          </a:prstGeom>
          <a:noFill/>
          <a:ln/>
        </p:spPr>
        <p:txBody>
          <a:bodyPr wrap="none" lIns="0" tIns="0" rIns="0" bIns="0" rtlCol="0" anchor="t"/>
          <a:lstStyle/>
          <a:p>
            <a:pPr marL="0" indent="0" algn="l">
              <a:lnSpc>
                <a:spcPts val="1350"/>
              </a:lnSpc>
              <a:buNone/>
            </a:pPr>
            <a:endParaRPr lang="en-US" sz="1100" b="1" dirty="0"/>
          </a:p>
        </p:txBody>
      </p:sp>
      <p:sp>
        <p:nvSpPr>
          <p:cNvPr id="16" name="Text 10"/>
          <p:cNvSpPr/>
          <p:nvPr/>
        </p:nvSpPr>
        <p:spPr>
          <a:xfrm>
            <a:off x="3728442" y="7373183"/>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1B1B27"/>
                </a:solidFill>
                <a:latin typeface="Raleway" pitchFamily="34" charset="0"/>
                <a:ea typeface="Raleway" pitchFamily="34" charset="-122"/>
                <a:cs typeface="Raleway" pitchFamily="34" charset="-120"/>
              </a:rPr>
              <a:t>Résultat Principal</a:t>
            </a:r>
            <a:endParaRPr lang="en-US" sz="1100" b="1" dirty="0"/>
          </a:p>
        </p:txBody>
      </p:sp>
      <p:sp>
        <p:nvSpPr>
          <p:cNvPr id="17" name="Text 11"/>
          <p:cNvSpPr/>
          <p:nvPr/>
        </p:nvSpPr>
        <p:spPr>
          <a:xfrm>
            <a:off x="3728442" y="7720370"/>
            <a:ext cx="7173397" cy="362903"/>
          </a:xfrm>
          <a:prstGeom prst="rect">
            <a:avLst/>
          </a:prstGeom>
          <a:noFill/>
          <a:ln/>
        </p:spPr>
        <p:txBody>
          <a:bodyPr wrap="squar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Cette analyse a permis d'identifier clairement les routes les plus congestionnées et de visualiser la distribution globale du trafic à travers la ville.</a:t>
            </a:r>
            <a:endParaRPr lang="en-US" sz="850" b="1" dirty="0"/>
          </a:p>
        </p:txBody>
      </p:sp>
      <p:sp>
        <p:nvSpPr>
          <p:cNvPr id="18" name="Text 6"/>
          <p:cNvSpPr/>
          <p:nvPr/>
        </p:nvSpPr>
        <p:spPr>
          <a:xfrm>
            <a:off x="7551142" y="6582410"/>
            <a:ext cx="1573808" cy="158551"/>
          </a:xfrm>
          <a:prstGeom prst="rect">
            <a:avLst/>
          </a:prstGeom>
          <a:noFill/>
          <a:ln/>
        </p:spPr>
        <p:txBody>
          <a:bodyPr wrap="none" lIns="0" tIns="0" rIns="0" bIns="0" rtlCol="0" anchor="t"/>
          <a:lstStyle/>
          <a:p>
            <a:r>
              <a:rPr lang="fr-FR" sz="1100" b="1" dirty="0" smtClean="0"/>
              <a:t>Distribution </a:t>
            </a:r>
            <a:r>
              <a:rPr lang="fr-FR" sz="1100" b="1" dirty="0"/>
              <a:t>de l'indice de la qualité de </a:t>
            </a:r>
            <a:r>
              <a:rPr lang="fr-FR" sz="1100" b="1" dirty="0" smtClean="0"/>
              <a:t>l'air</a:t>
            </a:r>
            <a:endParaRPr lang="fr-FR" sz="1100" b="1" dirty="0"/>
          </a:p>
        </p:txBody>
      </p:sp>
      <p:sp>
        <p:nvSpPr>
          <p:cNvPr id="20" name="Text 7"/>
          <p:cNvSpPr/>
          <p:nvPr/>
        </p:nvSpPr>
        <p:spPr>
          <a:xfrm>
            <a:off x="7570192" y="6852961"/>
            <a:ext cx="3529608" cy="354290"/>
          </a:xfrm>
          <a:prstGeom prst="rect">
            <a:avLst/>
          </a:prstGeom>
          <a:noFill/>
          <a:ln/>
        </p:spPr>
        <p:txBody>
          <a:bodyPr wrap="square" lIns="0" tIns="0" rIns="0" bIns="0" rtlCol="0" anchor="t"/>
          <a:lstStyle/>
          <a:p>
            <a:pPr marL="0" indent="0" algn="l">
              <a:lnSpc>
                <a:spcPts val="1400"/>
              </a:lnSpc>
              <a:buNone/>
            </a:pPr>
            <a:r>
              <a:rPr lang="en-US" sz="850" b="1" dirty="0" smtClean="0">
                <a:solidFill>
                  <a:srgbClr val="3C3939"/>
                </a:solidFill>
                <a:latin typeface="Roboto" pitchFamily="34" charset="0"/>
                <a:ea typeface="Roboto" pitchFamily="34" charset="-122"/>
                <a:cs typeface="Roboto" pitchFamily="34" charset="-120"/>
              </a:rPr>
              <a:t>Visualisation de la distribution de l’indice de la qualité de l’air.</a:t>
            </a:r>
            <a:endParaRPr lang="en-US" sz="850" b="1" dirty="0"/>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518178" y="330160"/>
            <a:ext cx="3382566" cy="300157"/>
          </a:xfrm>
          <a:prstGeom prst="rect">
            <a:avLst/>
          </a:prstGeom>
          <a:noFill/>
          <a:ln/>
        </p:spPr>
        <p:txBody>
          <a:bodyPr wrap="none" lIns="0" tIns="0" rIns="0" bIns="0" rtlCol="0" anchor="t"/>
          <a:lstStyle/>
          <a:p>
            <a:pPr marL="0" indent="0" algn="l">
              <a:lnSpc>
                <a:spcPts val="2350"/>
              </a:lnSpc>
              <a:buNone/>
            </a:pPr>
            <a:r>
              <a:rPr lang="en-US" sz="1850" b="1" dirty="0">
                <a:solidFill>
                  <a:srgbClr val="1B1B27"/>
                </a:solidFill>
                <a:latin typeface="Raleway" pitchFamily="34" charset="0"/>
                <a:ea typeface="Raleway" pitchFamily="34" charset="-122"/>
                <a:cs typeface="Raleway" pitchFamily="34" charset="-120"/>
              </a:rPr>
              <a:t>Agrégation et Analyse Bivariée</a:t>
            </a:r>
            <a:endParaRPr lang="en-US" sz="1850" b="1" dirty="0"/>
          </a:p>
        </p:txBody>
      </p:sp>
      <p:sp>
        <p:nvSpPr>
          <p:cNvPr id="3" name="Text 1"/>
          <p:cNvSpPr/>
          <p:nvPr/>
        </p:nvSpPr>
        <p:spPr>
          <a:xfrm>
            <a:off x="3518178" y="930354"/>
            <a:ext cx="1714143" cy="187643"/>
          </a:xfrm>
          <a:prstGeom prst="rect">
            <a:avLst/>
          </a:prstGeom>
          <a:noFill/>
          <a:ln/>
        </p:spPr>
        <p:txBody>
          <a:bodyPr wrap="none" lIns="0" tIns="0" rIns="0" bIns="0" rtlCol="0" anchor="t"/>
          <a:lstStyle/>
          <a:p>
            <a:pPr marL="0" indent="0" algn="l">
              <a:lnSpc>
                <a:spcPts val="1450"/>
              </a:lnSpc>
              <a:buNone/>
            </a:pPr>
            <a:r>
              <a:rPr lang="en-US" sz="1150" b="1" dirty="0">
                <a:solidFill>
                  <a:srgbClr val="1B1B27"/>
                </a:solidFill>
                <a:latin typeface="Raleway" pitchFamily="34" charset="0"/>
                <a:ea typeface="Raleway" pitchFamily="34" charset="-122"/>
                <a:cs typeface="Raleway" pitchFamily="34" charset="-120"/>
              </a:rPr>
              <a:t>Agrégation des Données</a:t>
            </a:r>
            <a:endParaRPr lang="en-US" sz="1150" b="1" dirty="0"/>
          </a:p>
        </p:txBody>
      </p:sp>
      <p:sp>
        <p:nvSpPr>
          <p:cNvPr id="4" name="Shape 2"/>
          <p:cNvSpPr/>
          <p:nvPr/>
        </p:nvSpPr>
        <p:spPr>
          <a:xfrm>
            <a:off x="3518178" y="1253014"/>
            <a:ext cx="480179" cy="931545"/>
          </a:xfrm>
          <a:prstGeom prst="roundRect">
            <a:avLst>
              <a:gd name="adj" fmla="val 360059"/>
            </a:avLst>
          </a:prstGeom>
          <a:solidFill>
            <a:srgbClr val="E1E1EA"/>
          </a:solidFill>
          <a:ln w="7620">
            <a:solidFill>
              <a:srgbClr val="C7C7D0"/>
            </a:solidFill>
            <a:prstDash val="solid"/>
          </a:ln>
        </p:spPr>
      </p:sp>
      <p:sp>
        <p:nvSpPr>
          <p:cNvPr id="6" name="Text 3"/>
          <p:cNvSpPr/>
          <p:nvPr/>
        </p:nvSpPr>
        <p:spPr>
          <a:xfrm>
            <a:off x="4118372" y="1373029"/>
            <a:ext cx="1500783" cy="187643"/>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Simplification</a:t>
            </a:r>
            <a:endParaRPr lang="en-US" sz="1150" b="1" dirty="0"/>
          </a:p>
        </p:txBody>
      </p:sp>
      <p:sp>
        <p:nvSpPr>
          <p:cNvPr id="7" name="Text 4"/>
          <p:cNvSpPr/>
          <p:nvPr/>
        </p:nvSpPr>
        <p:spPr>
          <a:xfrm>
            <a:off x="4118372" y="1680686"/>
            <a:ext cx="3050381" cy="383858"/>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Agréger les données simplifie leur analyse et la rend plus digeste.</a:t>
            </a:r>
            <a:endParaRPr lang="en-US" sz="900" b="1" dirty="0"/>
          </a:p>
        </p:txBody>
      </p:sp>
      <p:sp>
        <p:nvSpPr>
          <p:cNvPr id="8" name="Shape 5"/>
          <p:cNvSpPr/>
          <p:nvPr/>
        </p:nvSpPr>
        <p:spPr>
          <a:xfrm>
            <a:off x="3518178" y="2304574"/>
            <a:ext cx="480179" cy="931545"/>
          </a:xfrm>
          <a:prstGeom prst="roundRect">
            <a:avLst>
              <a:gd name="adj" fmla="val 360059"/>
            </a:avLst>
          </a:prstGeom>
          <a:solidFill>
            <a:srgbClr val="E1E1EA"/>
          </a:solidFill>
          <a:ln w="7620">
            <a:solidFill>
              <a:srgbClr val="C7C7D0"/>
            </a:solidFill>
            <a:prstDash val="solid"/>
          </a:ln>
        </p:spPr>
      </p:sp>
      <p:sp>
        <p:nvSpPr>
          <p:cNvPr id="10" name="Text 6"/>
          <p:cNvSpPr/>
          <p:nvPr/>
        </p:nvSpPr>
        <p:spPr>
          <a:xfrm>
            <a:off x="4118372" y="2424589"/>
            <a:ext cx="1500783" cy="187643"/>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Dashboard</a:t>
            </a:r>
            <a:endParaRPr lang="en-US" sz="1150" b="1" dirty="0"/>
          </a:p>
        </p:txBody>
      </p:sp>
      <p:sp>
        <p:nvSpPr>
          <p:cNvPr id="11" name="Text 7"/>
          <p:cNvSpPr/>
          <p:nvPr/>
        </p:nvSpPr>
        <p:spPr>
          <a:xfrm>
            <a:off x="4118372" y="2732246"/>
            <a:ext cx="3050381" cy="383858"/>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Facilite la lecture et l'intégration dans les tableaux de bord décisionnels.</a:t>
            </a:r>
            <a:endParaRPr lang="en-US" sz="900" b="1" dirty="0"/>
          </a:p>
        </p:txBody>
      </p:sp>
      <p:sp>
        <p:nvSpPr>
          <p:cNvPr id="12" name="Shape 8"/>
          <p:cNvSpPr/>
          <p:nvPr/>
        </p:nvSpPr>
        <p:spPr>
          <a:xfrm>
            <a:off x="3518178" y="3356134"/>
            <a:ext cx="480179" cy="931545"/>
          </a:xfrm>
          <a:prstGeom prst="roundRect">
            <a:avLst>
              <a:gd name="adj" fmla="val 360059"/>
            </a:avLst>
          </a:prstGeom>
          <a:solidFill>
            <a:srgbClr val="E1E1EA"/>
          </a:solidFill>
          <a:ln w="7620">
            <a:solidFill>
              <a:srgbClr val="C7C7D0"/>
            </a:solidFill>
            <a:prstDash val="solid"/>
          </a:ln>
        </p:spPr>
      </p:sp>
      <p:sp>
        <p:nvSpPr>
          <p:cNvPr id="14" name="Text 9"/>
          <p:cNvSpPr/>
          <p:nvPr/>
        </p:nvSpPr>
        <p:spPr>
          <a:xfrm>
            <a:off x="4118372" y="3476149"/>
            <a:ext cx="1500783" cy="187643"/>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Décision</a:t>
            </a:r>
            <a:endParaRPr lang="en-US" sz="1150" b="1" dirty="0"/>
          </a:p>
        </p:txBody>
      </p:sp>
      <p:sp>
        <p:nvSpPr>
          <p:cNvPr id="15" name="Text 10"/>
          <p:cNvSpPr/>
          <p:nvPr/>
        </p:nvSpPr>
        <p:spPr>
          <a:xfrm>
            <a:off x="4118372" y="3783806"/>
            <a:ext cx="3050381" cy="383858"/>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Fournit des indicateurs clairs pour une prise de décision éclairée.</a:t>
            </a:r>
            <a:endParaRPr lang="en-US" sz="900" b="1" dirty="0"/>
          </a:p>
        </p:txBody>
      </p:sp>
      <p:sp>
        <p:nvSpPr>
          <p:cNvPr id="16" name="Text 11"/>
          <p:cNvSpPr/>
          <p:nvPr/>
        </p:nvSpPr>
        <p:spPr>
          <a:xfrm>
            <a:off x="3518178" y="4422696"/>
            <a:ext cx="3650575" cy="383858"/>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Exemples: Densité moyenne du trafic par route, comparaison des routes les plus critiques.</a:t>
            </a:r>
            <a:endParaRPr lang="en-US" sz="900" b="1" dirty="0"/>
          </a:p>
        </p:txBody>
      </p:sp>
      <p:sp>
        <p:nvSpPr>
          <p:cNvPr id="18" name="Text 13"/>
          <p:cNvSpPr/>
          <p:nvPr/>
        </p:nvSpPr>
        <p:spPr>
          <a:xfrm>
            <a:off x="7469267" y="930354"/>
            <a:ext cx="2011442" cy="187643"/>
          </a:xfrm>
          <a:prstGeom prst="rect">
            <a:avLst/>
          </a:prstGeom>
          <a:noFill/>
          <a:ln/>
        </p:spPr>
        <p:txBody>
          <a:bodyPr wrap="none" lIns="0" tIns="0" rIns="0" bIns="0" rtlCol="0" anchor="t"/>
          <a:lstStyle/>
          <a:p>
            <a:pPr marL="0" indent="0" algn="l">
              <a:lnSpc>
                <a:spcPts val="1450"/>
              </a:lnSpc>
              <a:buNone/>
            </a:pPr>
            <a:r>
              <a:rPr lang="en-US" sz="1150" b="1" dirty="0">
                <a:solidFill>
                  <a:srgbClr val="1B1B27"/>
                </a:solidFill>
                <a:latin typeface="Raleway" pitchFamily="34" charset="0"/>
                <a:ea typeface="Raleway" pitchFamily="34" charset="-122"/>
                <a:cs typeface="Raleway" pitchFamily="34" charset="-120"/>
              </a:rPr>
              <a:t>Analyse Exploratoire Bivariée</a:t>
            </a:r>
            <a:endParaRPr lang="en-US" sz="1150" b="1" dirty="0"/>
          </a:p>
        </p:txBody>
      </p:sp>
      <p:sp>
        <p:nvSpPr>
          <p:cNvPr id="19" name="Shape 14"/>
          <p:cNvSpPr/>
          <p:nvPr/>
        </p:nvSpPr>
        <p:spPr>
          <a:xfrm>
            <a:off x="7469267" y="1253014"/>
            <a:ext cx="3650575" cy="962025"/>
          </a:xfrm>
          <a:prstGeom prst="roundRect">
            <a:avLst>
              <a:gd name="adj" fmla="val 5242"/>
            </a:avLst>
          </a:prstGeom>
          <a:solidFill>
            <a:srgbClr val="FFFFFF">
              <a:alpha val="95000"/>
            </a:srgbClr>
          </a:solidFill>
          <a:ln w="15240">
            <a:solidFill>
              <a:srgbClr val="C7C7D0"/>
            </a:solidFill>
            <a:prstDash val="solid"/>
          </a:ln>
        </p:spPr>
      </p:sp>
      <p:sp>
        <p:nvSpPr>
          <p:cNvPr id="20" name="Text 15"/>
          <p:cNvSpPr/>
          <p:nvPr/>
        </p:nvSpPr>
        <p:spPr>
          <a:xfrm>
            <a:off x="7604522" y="1388269"/>
            <a:ext cx="1849160" cy="187643"/>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Corrélation Trafic-Pollution</a:t>
            </a:r>
            <a:endParaRPr lang="en-US" sz="1150" b="1" dirty="0"/>
          </a:p>
        </p:txBody>
      </p:sp>
      <p:sp>
        <p:nvSpPr>
          <p:cNvPr id="21" name="Text 16"/>
          <p:cNvSpPr/>
          <p:nvPr/>
        </p:nvSpPr>
        <p:spPr>
          <a:xfrm>
            <a:off x="7604522" y="1695926"/>
            <a:ext cx="3380065" cy="383858"/>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Examen de la relation directe entre la densité du trafic et les niveaux de pollution.</a:t>
            </a:r>
            <a:endParaRPr lang="en-US" sz="900" b="1" dirty="0"/>
          </a:p>
        </p:txBody>
      </p:sp>
      <p:sp>
        <p:nvSpPr>
          <p:cNvPr id="22" name="Shape 17"/>
          <p:cNvSpPr/>
          <p:nvPr/>
        </p:nvSpPr>
        <p:spPr>
          <a:xfrm>
            <a:off x="7469267" y="2335054"/>
            <a:ext cx="3650575" cy="962025"/>
          </a:xfrm>
          <a:prstGeom prst="roundRect">
            <a:avLst>
              <a:gd name="adj" fmla="val 5242"/>
            </a:avLst>
          </a:prstGeom>
          <a:solidFill>
            <a:srgbClr val="FFFFFF">
              <a:alpha val="95000"/>
            </a:srgbClr>
          </a:solidFill>
          <a:ln w="15240">
            <a:solidFill>
              <a:srgbClr val="C7C7D0"/>
            </a:solidFill>
            <a:prstDash val="solid"/>
          </a:ln>
        </p:spPr>
      </p:sp>
      <p:sp>
        <p:nvSpPr>
          <p:cNvPr id="23" name="Text 18"/>
          <p:cNvSpPr/>
          <p:nvPr/>
        </p:nvSpPr>
        <p:spPr>
          <a:xfrm>
            <a:off x="7604522" y="2470309"/>
            <a:ext cx="1500783" cy="187643"/>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Nuages de Points</a:t>
            </a:r>
            <a:endParaRPr lang="en-US" sz="1150" b="1" dirty="0"/>
          </a:p>
        </p:txBody>
      </p:sp>
      <p:sp>
        <p:nvSpPr>
          <p:cNvPr id="24" name="Text 19"/>
          <p:cNvSpPr/>
          <p:nvPr/>
        </p:nvSpPr>
        <p:spPr>
          <a:xfrm>
            <a:off x="7604522" y="2777966"/>
            <a:ext cx="3380065" cy="383858"/>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Utilisation de nuages de points pour visualiser les tendances et les dépendances entre variables.</a:t>
            </a:r>
            <a:endParaRPr lang="en-US" sz="900" b="1" dirty="0"/>
          </a:p>
        </p:txBody>
      </p:sp>
      <p:pic>
        <p:nvPicPr>
          <p:cNvPr id="25"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577" y="3432334"/>
            <a:ext cx="3737265" cy="3381249"/>
          </a:xfrm>
          <a:prstGeom prst="rect">
            <a:avLst/>
          </a:prstGeom>
        </p:spPr>
      </p:pic>
      <p:sp>
        <p:nvSpPr>
          <p:cNvPr id="26" name="Text 20"/>
          <p:cNvSpPr/>
          <p:nvPr/>
        </p:nvSpPr>
        <p:spPr>
          <a:xfrm>
            <a:off x="7469267" y="7217688"/>
            <a:ext cx="3650575" cy="575786"/>
          </a:xfrm>
          <a:prstGeom prst="rect">
            <a:avLst/>
          </a:prstGeom>
          <a:noFill/>
          <a:ln/>
        </p:spPr>
        <p:txBody>
          <a:bodyPr wrap="square" lIns="0" tIns="0" rIns="0" bIns="0" rtlCol="0" anchor="t"/>
          <a:lstStyle/>
          <a:p>
            <a:pPr marL="0" indent="0" algn="l">
              <a:lnSpc>
                <a:spcPts val="1500"/>
              </a:lnSpc>
              <a:buNone/>
            </a:pPr>
            <a:r>
              <a:rPr lang="en-US" sz="900" b="1" dirty="0">
                <a:solidFill>
                  <a:srgbClr val="3C3939"/>
                </a:solidFill>
                <a:latin typeface="Roboto" pitchFamily="34" charset="0"/>
                <a:ea typeface="Roboto" pitchFamily="34" charset="-122"/>
                <a:cs typeface="Roboto" pitchFamily="34" charset="-120"/>
              </a:rPr>
              <a:t>Résultat : Une relation claire et visible entre la densité du trafic et la pollution, confirmant l'impact significatif du trafic sur la qualité de l'air urbain.</a:t>
            </a:r>
            <a:endParaRPr lang="en-US" sz="900" b="1" dirty="0"/>
          </a:p>
        </p:txBody>
      </p:sp>
      <p:sp>
        <p:nvSpPr>
          <p:cNvPr id="29" name="Ellipse 28"/>
          <p:cNvSpPr/>
          <p:nvPr/>
        </p:nvSpPr>
        <p:spPr>
          <a:xfrm rot="10800000" flipH="1" flipV="1">
            <a:off x="3666067" y="1550801"/>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smtClean="0">
                <a:latin typeface="Algerian" panose="04020705040A02060702" pitchFamily="82" charset="0"/>
              </a:rPr>
              <a:t>1</a:t>
            </a:r>
          </a:p>
          <a:p>
            <a:pPr algn="ctr"/>
            <a:endParaRPr lang="fr-FR" sz="1400" b="1" dirty="0">
              <a:latin typeface="Algerian" panose="04020705040A02060702" pitchFamily="82" charset="0"/>
            </a:endParaRPr>
          </a:p>
        </p:txBody>
      </p:sp>
      <p:sp>
        <p:nvSpPr>
          <p:cNvPr id="30" name="Ellipse 29"/>
          <p:cNvSpPr/>
          <p:nvPr/>
        </p:nvSpPr>
        <p:spPr>
          <a:xfrm rot="10800000" flipH="1" flipV="1">
            <a:off x="3657594" y="2685334"/>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a:latin typeface="Algerian" panose="04020705040A02060702" pitchFamily="82" charset="0"/>
              </a:rPr>
              <a:t>2</a:t>
            </a:r>
            <a:endParaRPr lang="fr-FR" sz="1400" b="1" dirty="0" smtClean="0">
              <a:latin typeface="Algerian" panose="04020705040A02060702" pitchFamily="82" charset="0"/>
            </a:endParaRPr>
          </a:p>
          <a:p>
            <a:pPr algn="ctr"/>
            <a:endParaRPr lang="fr-FR" sz="1400" b="1" dirty="0">
              <a:latin typeface="Algerian" panose="04020705040A02060702" pitchFamily="82" charset="0"/>
            </a:endParaRPr>
          </a:p>
        </p:txBody>
      </p:sp>
      <p:sp>
        <p:nvSpPr>
          <p:cNvPr id="31" name="Ellipse 30"/>
          <p:cNvSpPr/>
          <p:nvPr/>
        </p:nvSpPr>
        <p:spPr>
          <a:xfrm rot="10800000" flipH="1" flipV="1">
            <a:off x="3666061" y="3718278"/>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smtClean="0">
                <a:latin typeface="Algerian" panose="04020705040A02060702" pitchFamily="82" charset="0"/>
              </a:rPr>
              <a:t>3</a:t>
            </a:r>
          </a:p>
          <a:p>
            <a:pPr algn="ctr"/>
            <a:endParaRPr lang="fr-FR" sz="1400" b="1" dirty="0">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41646" y="828913"/>
            <a:ext cx="6874550" cy="550783"/>
          </a:xfrm>
          <a:prstGeom prst="rect">
            <a:avLst/>
          </a:prstGeom>
          <a:noFill/>
          <a:ln/>
        </p:spPr>
        <p:txBody>
          <a:bodyPr wrap="none" lIns="0" tIns="0" rIns="0" bIns="0" rtlCol="0" anchor="t"/>
          <a:lstStyle/>
          <a:p>
            <a:pPr marL="0" indent="0" algn="l">
              <a:lnSpc>
                <a:spcPts val="4300"/>
              </a:lnSpc>
              <a:buNone/>
            </a:pPr>
            <a:r>
              <a:rPr lang="en-US" sz="3450" b="1" dirty="0">
                <a:solidFill>
                  <a:srgbClr val="1B1B27"/>
                </a:solidFill>
                <a:latin typeface="Raleway" pitchFamily="34" charset="0"/>
                <a:ea typeface="Raleway" pitchFamily="34" charset="-122"/>
                <a:cs typeface="Raleway" pitchFamily="34" charset="-120"/>
              </a:rPr>
              <a:t>Dashboard Interactif Opérationnel</a:t>
            </a:r>
            <a:endParaRPr lang="en-US" sz="3450" b="1" dirty="0"/>
          </a:p>
        </p:txBody>
      </p:sp>
      <p:sp>
        <p:nvSpPr>
          <p:cNvPr id="3" name="Text 1"/>
          <p:cNvSpPr/>
          <p:nvPr/>
        </p:nvSpPr>
        <p:spPr>
          <a:xfrm>
            <a:off x="1741646" y="1732121"/>
            <a:ext cx="11147108" cy="563880"/>
          </a:xfrm>
          <a:prstGeom prst="rect">
            <a:avLst/>
          </a:prstGeom>
          <a:noFill/>
          <a:ln/>
        </p:spPr>
        <p:txBody>
          <a:bodyPr wrap="square" lIns="0" tIns="0" rIns="0" bIns="0" rtlCol="0" anchor="t"/>
          <a:lstStyle/>
          <a:p>
            <a:pPr marL="0" indent="0" algn="l">
              <a:lnSpc>
                <a:spcPts val="2200"/>
              </a:lnSpc>
              <a:buNone/>
            </a:pPr>
            <a:r>
              <a:rPr lang="en-US" sz="1350" b="1" dirty="0">
                <a:solidFill>
                  <a:srgbClr val="3C3939"/>
                </a:solidFill>
                <a:latin typeface="Roboto" pitchFamily="34" charset="0"/>
                <a:ea typeface="Roboto" pitchFamily="34" charset="-122"/>
                <a:cs typeface="Roboto" pitchFamily="34" charset="-120"/>
              </a:rPr>
              <a:t>Ce tableau de bord dynamique offre une vue d'ensemble en temps réel et des analyses approfondies sur la mobilité urbaine et les niveaux de pollution. Conçu pour les décideurs, il centralise les données clés pour une compréhension rapide des situations critiques.</a:t>
            </a:r>
            <a:endParaRPr lang="en-US" sz="1350" b="1" dirty="0"/>
          </a:p>
        </p:txBody>
      </p:sp>
      <p:pic>
        <p:nvPicPr>
          <p:cNvPr id="4" name="Image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881" y="2735744"/>
            <a:ext cx="4054426" cy="2557897"/>
          </a:xfrm>
          <a:prstGeom prst="rect">
            <a:avLst/>
          </a:prstGeom>
        </p:spPr>
      </p:pic>
      <p:sp>
        <p:nvSpPr>
          <p:cNvPr id="5" name="Text 2"/>
          <p:cNvSpPr/>
          <p:nvPr/>
        </p:nvSpPr>
        <p:spPr>
          <a:xfrm>
            <a:off x="1255923" y="5722849"/>
            <a:ext cx="3107241" cy="550545"/>
          </a:xfrm>
          <a:prstGeom prst="rect">
            <a:avLst/>
          </a:prstGeom>
          <a:noFill/>
          <a:ln/>
        </p:spPr>
        <p:txBody>
          <a:bodyPr wrap="square" lIns="0" tIns="0" rIns="0" bIns="0" rtlCol="0" anchor="t"/>
          <a:lstStyle/>
          <a:p>
            <a:pPr marL="0" indent="0" algn="l">
              <a:lnSpc>
                <a:spcPts val="2150"/>
              </a:lnSpc>
              <a:buNone/>
            </a:pPr>
            <a:r>
              <a:rPr lang="en-US" sz="1700" b="1" dirty="0" err="1" smtClean="0">
                <a:solidFill>
                  <a:srgbClr val="3C3939"/>
                </a:solidFill>
                <a:latin typeface="Raleway" pitchFamily="34" charset="0"/>
                <a:ea typeface="Raleway" pitchFamily="34" charset="-122"/>
                <a:cs typeface="Raleway" pitchFamily="34" charset="-120"/>
              </a:rPr>
              <a:t>Graphe</a:t>
            </a:r>
            <a:r>
              <a:rPr lang="en-US" sz="1700" b="1" dirty="0" smtClean="0">
                <a:solidFill>
                  <a:srgbClr val="3C3939"/>
                </a:solidFill>
                <a:latin typeface="Raleway" pitchFamily="34" charset="0"/>
                <a:ea typeface="Raleway" pitchFamily="34" charset="-122"/>
                <a:cs typeface="Raleway" pitchFamily="34" charset="-120"/>
              </a:rPr>
              <a:t> de la </a:t>
            </a:r>
            <a:r>
              <a:rPr lang="en-US" sz="1700" b="1" dirty="0" err="1" smtClean="0">
                <a:solidFill>
                  <a:srgbClr val="3C3939"/>
                </a:solidFill>
                <a:latin typeface="Raleway" pitchFamily="34" charset="0"/>
                <a:ea typeface="Raleway" pitchFamily="34" charset="-122"/>
                <a:cs typeface="Raleway" pitchFamily="34" charset="-120"/>
              </a:rPr>
              <a:t>Densité</a:t>
            </a:r>
            <a:r>
              <a:rPr lang="en-US" sz="1700" b="1" dirty="0" smtClean="0">
                <a:solidFill>
                  <a:srgbClr val="3C3939"/>
                </a:solidFill>
                <a:latin typeface="Raleway" pitchFamily="34" charset="0"/>
                <a:ea typeface="Raleway" pitchFamily="34" charset="-122"/>
                <a:cs typeface="Raleway" pitchFamily="34" charset="-120"/>
              </a:rPr>
              <a:t> </a:t>
            </a:r>
            <a:r>
              <a:rPr lang="en-US" sz="1700" b="1" dirty="0">
                <a:solidFill>
                  <a:srgbClr val="3C3939"/>
                </a:solidFill>
                <a:latin typeface="Raleway" pitchFamily="34" charset="0"/>
                <a:ea typeface="Raleway" pitchFamily="34" charset="-122"/>
                <a:cs typeface="Raleway" pitchFamily="34" charset="-120"/>
              </a:rPr>
              <a:t>du Trafic </a:t>
            </a:r>
            <a:r>
              <a:rPr lang="en-US" sz="1700" b="1" dirty="0" err="1">
                <a:solidFill>
                  <a:srgbClr val="3C3939"/>
                </a:solidFill>
                <a:latin typeface="Raleway" pitchFamily="34" charset="0"/>
                <a:ea typeface="Raleway" pitchFamily="34" charset="-122"/>
                <a:cs typeface="Raleway" pitchFamily="34" charset="-120"/>
              </a:rPr>
              <a:t>en</a:t>
            </a:r>
            <a:r>
              <a:rPr lang="en-US" sz="1700" b="1" dirty="0">
                <a:solidFill>
                  <a:srgbClr val="3C3939"/>
                </a:solidFill>
                <a:latin typeface="Raleway" pitchFamily="34" charset="0"/>
                <a:ea typeface="Raleway" pitchFamily="34" charset="-122"/>
                <a:cs typeface="Raleway" pitchFamily="34" charset="-120"/>
              </a:rPr>
              <a:t> </a:t>
            </a:r>
            <a:r>
              <a:rPr lang="en-US" sz="1700" b="1" dirty="0" err="1" smtClean="0">
                <a:solidFill>
                  <a:srgbClr val="3C3939"/>
                </a:solidFill>
                <a:latin typeface="Raleway" pitchFamily="34" charset="0"/>
                <a:ea typeface="Raleway" pitchFamily="34" charset="-122"/>
                <a:cs typeface="Raleway" pitchFamily="34" charset="-120"/>
              </a:rPr>
              <a:t>Fonction</a:t>
            </a:r>
            <a:r>
              <a:rPr lang="en-US" sz="1700" b="1" dirty="0" smtClean="0">
                <a:solidFill>
                  <a:srgbClr val="3C3939"/>
                </a:solidFill>
                <a:latin typeface="Raleway" pitchFamily="34" charset="0"/>
                <a:ea typeface="Raleway" pitchFamily="34" charset="-122"/>
                <a:cs typeface="Raleway" pitchFamily="34" charset="-120"/>
              </a:rPr>
              <a:t> de </a:t>
            </a:r>
            <a:r>
              <a:rPr lang="en-US" sz="1700" b="1" dirty="0" err="1" smtClean="0">
                <a:solidFill>
                  <a:srgbClr val="3C3939"/>
                </a:solidFill>
                <a:latin typeface="Raleway" pitchFamily="34" charset="0"/>
                <a:ea typeface="Raleway" pitchFamily="34" charset="-122"/>
                <a:cs typeface="Raleway" pitchFamily="34" charset="-120"/>
              </a:rPr>
              <a:t>l’heure</a:t>
            </a:r>
            <a:endParaRPr lang="en-US" sz="1700" b="1" dirty="0"/>
          </a:p>
        </p:txBody>
      </p:sp>
      <p:pic>
        <p:nvPicPr>
          <p:cNvPr id="7"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982" y="2445716"/>
            <a:ext cx="4769103" cy="3089430"/>
          </a:xfrm>
          <a:prstGeom prst="rect">
            <a:avLst/>
          </a:prstGeom>
        </p:spPr>
      </p:pic>
      <p:sp>
        <p:nvSpPr>
          <p:cNvPr id="8" name="Text 4"/>
          <p:cNvSpPr/>
          <p:nvPr/>
        </p:nvSpPr>
        <p:spPr>
          <a:xfrm>
            <a:off x="5663084" y="5788950"/>
            <a:ext cx="3469899" cy="550545"/>
          </a:xfrm>
          <a:prstGeom prst="rect">
            <a:avLst/>
          </a:prstGeom>
          <a:noFill/>
          <a:ln/>
        </p:spPr>
        <p:txBody>
          <a:bodyPr wrap="square" lIns="0" tIns="0" rIns="0" bIns="0" rtlCol="0" anchor="t"/>
          <a:lstStyle/>
          <a:p>
            <a:pPr marL="0" indent="0" algn="l">
              <a:lnSpc>
                <a:spcPts val="2150"/>
              </a:lnSpc>
              <a:buNone/>
            </a:pPr>
            <a:r>
              <a:rPr lang="en-US" sz="1700" b="1" dirty="0">
                <a:solidFill>
                  <a:srgbClr val="3C3939"/>
                </a:solidFill>
                <a:latin typeface="Raleway" pitchFamily="34" charset="0"/>
                <a:ea typeface="Raleway" pitchFamily="34" charset="-122"/>
                <a:cs typeface="Raleway" pitchFamily="34" charset="-120"/>
              </a:rPr>
              <a:t>Niveaux de Pollution par Zone</a:t>
            </a:r>
            <a:endParaRPr lang="en-US" sz="1700" b="1" dirty="0"/>
          </a:p>
        </p:txBody>
      </p:sp>
      <p:pic>
        <p:nvPicPr>
          <p:cNvPr id="13"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5760" y="2586710"/>
            <a:ext cx="4431584" cy="2807442"/>
          </a:xfrm>
          <a:prstGeom prst="rect">
            <a:avLst/>
          </a:prstGeom>
        </p:spPr>
      </p:pic>
      <p:sp>
        <p:nvSpPr>
          <p:cNvPr id="14" name="Text 8"/>
          <p:cNvSpPr/>
          <p:nvPr/>
        </p:nvSpPr>
        <p:spPr>
          <a:xfrm>
            <a:off x="10663725" y="5722855"/>
            <a:ext cx="2425184" cy="275273"/>
          </a:xfrm>
          <a:prstGeom prst="rect">
            <a:avLst/>
          </a:prstGeom>
          <a:noFill/>
          <a:ln/>
        </p:spPr>
        <p:txBody>
          <a:bodyPr wrap="none" lIns="0" tIns="0" rIns="0" bIns="0" rtlCol="0" anchor="t"/>
          <a:lstStyle/>
          <a:p>
            <a:pPr marL="0" indent="0" algn="l">
              <a:lnSpc>
                <a:spcPts val="2150"/>
              </a:lnSpc>
              <a:buNone/>
            </a:pPr>
            <a:r>
              <a:rPr lang="en-US" sz="1700" b="1" dirty="0" err="1">
                <a:solidFill>
                  <a:srgbClr val="3C3939"/>
                </a:solidFill>
                <a:latin typeface="Raleway" pitchFamily="34" charset="0"/>
                <a:ea typeface="Raleway" pitchFamily="34" charset="-122"/>
                <a:cs typeface="Raleway" pitchFamily="34" charset="-120"/>
              </a:rPr>
              <a:t>Tendances</a:t>
            </a:r>
            <a:r>
              <a:rPr lang="en-US" sz="1700" b="1" dirty="0">
                <a:solidFill>
                  <a:srgbClr val="3C3939"/>
                </a:solidFill>
                <a:latin typeface="Raleway" pitchFamily="34" charset="0"/>
                <a:ea typeface="Raleway" pitchFamily="34" charset="-122"/>
                <a:cs typeface="Raleway" pitchFamily="34" charset="-120"/>
              </a:rPr>
              <a:t> </a:t>
            </a:r>
            <a:r>
              <a:rPr lang="en-US" sz="1700" b="1" dirty="0" err="1" smtClean="0">
                <a:solidFill>
                  <a:srgbClr val="3C3939"/>
                </a:solidFill>
                <a:latin typeface="Raleway" pitchFamily="34" charset="0"/>
                <a:ea typeface="Raleway" pitchFamily="34" charset="-122"/>
                <a:cs typeface="Raleway" pitchFamily="34" charset="-120"/>
              </a:rPr>
              <a:t>Temporelles</a:t>
            </a:r>
            <a:r>
              <a:rPr lang="en-US" sz="1700" b="1" dirty="0" smtClean="0">
                <a:solidFill>
                  <a:srgbClr val="3C3939"/>
                </a:solidFill>
                <a:latin typeface="Raleway" pitchFamily="34" charset="0"/>
                <a:ea typeface="Raleway" pitchFamily="34" charset="-122"/>
                <a:cs typeface="Raleway" pitchFamily="34" charset="-120"/>
              </a:rPr>
              <a:t> </a:t>
            </a:r>
            <a:r>
              <a:rPr lang="en-US" sz="1700" b="1" dirty="0" err="1" smtClean="0">
                <a:solidFill>
                  <a:srgbClr val="3C3939"/>
                </a:solidFill>
                <a:latin typeface="Raleway" pitchFamily="34" charset="0"/>
                <a:ea typeface="Raleway" pitchFamily="34" charset="-122"/>
                <a:cs typeface="Raleway" pitchFamily="34" charset="-120"/>
              </a:rPr>
              <a:t>Qualité</a:t>
            </a:r>
            <a:r>
              <a:rPr lang="en-US" sz="1700" b="1" dirty="0" smtClean="0">
                <a:solidFill>
                  <a:srgbClr val="3C3939"/>
                </a:solidFill>
                <a:latin typeface="Raleway" pitchFamily="34" charset="0"/>
                <a:ea typeface="Raleway" pitchFamily="34" charset="-122"/>
                <a:cs typeface="Raleway" pitchFamily="34" charset="-120"/>
              </a:rPr>
              <a:t> Air</a:t>
            </a:r>
            <a:endParaRPr lang="en-US" sz="1700" b="1" dirty="0"/>
          </a:p>
        </p:txBody>
      </p:sp>
      <p:sp>
        <p:nvSpPr>
          <p:cNvPr id="16" name="Text 10"/>
          <p:cNvSpPr/>
          <p:nvPr/>
        </p:nvSpPr>
        <p:spPr>
          <a:xfrm>
            <a:off x="1741646" y="6836807"/>
            <a:ext cx="11147108" cy="563880"/>
          </a:xfrm>
          <a:prstGeom prst="rect">
            <a:avLst/>
          </a:prstGeom>
          <a:noFill/>
          <a:ln/>
        </p:spPr>
        <p:txBody>
          <a:bodyPr wrap="square" lIns="0" tIns="0" rIns="0" bIns="0" rtlCol="0" anchor="t"/>
          <a:lstStyle/>
          <a:p>
            <a:pPr marL="0" indent="0" algn="l">
              <a:lnSpc>
                <a:spcPts val="2200"/>
              </a:lnSpc>
              <a:buNone/>
            </a:pPr>
            <a:r>
              <a:rPr lang="en-US" sz="1350" b="1" dirty="0">
                <a:solidFill>
                  <a:srgbClr val="3C3939"/>
                </a:solidFill>
                <a:latin typeface="Roboto" pitchFamily="34" charset="0"/>
                <a:ea typeface="Roboto" pitchFamily="34" charset="-122"/>
                <a:cs typeface="Roboto" pitchFamily="34" charset="-120"/>
              </a:rPr>
              <a:t>Ce tableau de bord est un outil indispensable pour la prise de décision opérationnelle. Il permet aux autorités urbaines de réagir promptement aux défis de la mobilité et de la qualité de l'air, optimisant ainsi la gestion urbaine et améliorant la qualité de vie des citoyens.</a:t>
            </a:r>
            <a:endParaRPr lang="en-US" sz="1350" b="1" dirty="0"/>
          </a:p>
        </p:txBody>
      </p:sp>
    </p:spTree>
    <p:extLst>
      <p:ext uri="{BB962C8B-B14F-4D97-AF65-F5344CB8AC3E}">
        <p14:creationId xmlns:p14="http://schemas.microsoft.com/office/powerpoint/2010/main" val="4142384017"/>
      </p:ext>
    </p:extLst>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82948" y="324445"/>
            <a:ext cx="3549491" cy="294918"/>
          </a:xfrm>
          <a:prstGeom prst="rect">
            <a:avLst/>
          </a:prstGeom>
          <a:noFill/>
          <a:ln/>
        </p:spPr>
        <p:txBody>
          <a:bodyPr wrap="none" lIns="0" tIns="0" rIns="0" bIns="0" rtlCol="0" anchor="t"/>
          <a:lstStyle/>
          <a:p>
            <a:pPr marL="0" indent="0" algn="l">
              <a:lnSpc>
                <a:spcPts val="2300"/>
              </a:lnSpc>
              <a:buNone/>
            </a:pPr>
            <a:r>
              <a:rPr lang="en-US" sz="1850" b="1" dirty="0">
                <a:solidFill>
                  <a:srgbClr val="1B1B27"/>
                </a:solidFill>
                <a:latin typeface="Raleway" pitchFamily="34" charset="0"/>
                <a:ea typeface="Raleway" pitchFamily="34" charset="-122"/>
                <a:cs typeface="Raleway" pitchFamily="34" charset="-120"/>
              </a:rPr>
              <a:t>Conclusion &amp; Recommandations</a:t>
            </a:r>
            <a:endParaRPr lang="en-US" sz="1850" b="1" dirty="0"/>
          </a:p>
        </p:txBody>
      </p:sp>
      <p:sp>
        <p:nvSpPr>
          <p:cNvPr id="3" name="Text 1"/>
          <p:cNvSpPr/>
          <p:nvPr/>
        </p:nvSpPr>
        <p:spPr>
          <a:xfrm>
            <a:off x="3582948" y="914281"/>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1B1B27"/>
                </a:solidFill>
                <a:latin typeface="Raleway" pitchFamily="34" charset="0"/>
                <a:ea typeface="Raleway" pitchFamily="34" charset="-122"/>
                <a:cs typeface="Raleway" pitchFamily="34" charset="-120"/>
              </a:rPr>
              <a:t>Conclusion du Projet</a:t>
            </a:r>
            <a:endParaRPr lang="en-US" sz="1150" b="1" dirty="0"/>
          </a:p>
        </p:txBody>
      </p:sp>
      <p:sp>
        <p:nvSpPr>
          <p:cNvPr id="4" name="Shape 2"/>
          <p:cNvSpPr/>
          <p:nvPr/>
        </p:nvSpPr>
        <p:spPr>
          <a:xfrm>
            <a:off x="3582948" y="1231344"/>
            <a:ext cx="3588187" cy="1402913"/>
          </a:xfrm>
          <a:prstGeom prst="roundRect">
            <a:avLst>
              <a:gd name="adj" fmla="val 3533"/>
            </a:avLst>
          </a:prstGeom>
          <a:solidFill>
            <a:srgbClr val="E1E1EA"/>
          </a:solidFill>
          <a:ln w="7620">
            <a:solidFill>
              <a:srgbClr val="C7C7D0"/>
            </a:solidFill>
            <a:prstDash val="solid"/>
          </a:ln>
        </p:spPr>
      </p:sp>
      <p:sp>
        <p:nvSpPr>
          <p:cNvPr id="5" name="Shape 3"/>
          <p:cNvSpPr/>
          <p:nvPr/>
        </p:nvSpPr>
        <p:spPr>
          <a:xfrm>
            <a:off x="3708559" y="1356955"/>
            <a:ext cx="353973" cy="353973"/>
          </a:xfrm>
          <a:prstGeom prst="roundRect">
            <a:avLst>
              <a:gd name="adj" fmla="val 25829896"/>
            </a:avLst>
          </a:prstGeom>
          <a:solidFill>
            <a:srgbClr val="1B1B27"/>
          </a:solidFill>
          <a:ln/>
        </p:spPr>
      </p:sp>
      <p:sp>
        <p:nvSpPr>
          <p:cNvPr id="7" name="Text 4"/>
          <p:cNvSpPr/>
          <p:nvPr/>
        </p:nvSpPr>
        <p:spPr>
          <a:xfrm>
            <a:off x="3708559" y="1828919"/>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Pipeline Robuste</a:t>
            </a:r>
            <a:endParaRPr lang="en-US" sz="1150" b="1" dirty="0"/>
          </a:p>
        </p:txBody>
      </p:sp>
      <p:sp>
        <p:nvSpPr>
          <p:cNvPr id="8" name="Text 5"/>
          <p:cNvSpPr/>
          <p:nvPr/>
        </p:nvSpPr>
        <p:spPr>
          <a:xfrm>
            <a:off x="3708559" y="2131219"/>
            <a:ext cx="3336965"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Le pipeline de données assure des informations fiables et exploitables.</a:t>
            </a:r>
            <a:endParaRPr lang="en-US" sz="900" b="1" dirty="0"/>
          </a:p>
        </p:txBody>
      </p:sp>
      <p:sp>
        <p:nvSpPr>
          <p:cNvPr id="9" name="Shape 6"/>
          <p:cNvSpPr/>
          <p:nvPr/>
        </p:nvSpPr>
        <p:spPr>
          <a:xfrm>
            <a:off x="3574479" y="2743282"/>
            <a:ext cx="3588187" cy="1402913"/>
          </a:xfrm>
          <a:prstGeom prst="roundRect">
            <a:avLst>
              <a:gd name="adj" fmla="val 3533"/>
            </a:avLst>
          </a:prstGeom>
          <a:solidFill>
            <a:srgbClr val="E1E1EA"/>
          </a:solidFill>
          <a:ln w="7620">
            <a:solidFill>
              <a:srgbClr val="C7C7D0"/>
            </a:solidFill>
            <a:prstDash val="solid"/>
          </a:ln>
        </p:spPr>
      </p:sp>
      <p:sp>
        <p:nvSpPr>
          <p:cNvPr id="10" name="Shape 7"/>
          <p:cNvSpPr/>
          <p:nvPr/>
        </p:nvSpPr>
        <p:spPr>
          <a:xfrm>
            <a:off x="3708559" y="2903261"/>
            <a:ext cx="353973" cy="353973"/>
          </a:xfrm>
          <a:prstGeom prst="roundRect">
            <a:avLst>
              <a:gd name="adj" fmla="val 25829896"/>
            </a:avLst>
          </a:prstGeom>
          <a:solidFill>
            <a:srgbClr val="1B1B27"/>
          </a:solidFill>
          <a:ln/>
        </p:spPr>
      </p:sp>
      <p:sp>
        <p:nvSpPr>
          <p:cNvPr id="12" name="Text 8"/>
          <p:cNvSpPr/>
          <p:nvPr/>
        </p:nvSpPr>
        <p:spPr>
          <a:xfrm>
            <a:off x="3708559" y="3349823"/>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Zones Critiques</a:t>
            </a:r>
            <a:endParaRPr lang="en-US" sz="1150" b="1" dirty="0"/>
          </a:p>
        </p:txBody>
      </p:sp>
      <p:sp>
        <p:nvSpPr>
          <p:cNvPr id="13" name="Text 9"/>
          <p:cNvSpPr/>
          <p:nvPr/>
        </p:nvSpPr>
        <p:spPr>
          <a:xfrm>
            <a:off x="3708559" y="3652123"/>
            <a:ext cx="3336965"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L'analyse a identifié les zones et routes à forte congestion et pollution.</a:t>
            </a:r>
            <a:endParaRPr lang="en-US" sz="900" b="1" dirty="0"/>
          </a:p>
        </p:txBody>
      </p:sp>
      <p:sp>
        <p:nvSpPr>
          <p:cNvPr id="14" name="Shape 10"/>
          <p:cNvSpPr/>
          <p:nvPr/>
        </p:nvSpPr>
        <p:spPr>
          <a:xfrm>
            <a:off x="3582948" y="4273153"/>
            <a:ext cx="3588187" cy="1402913"/>
          </a:xfrm>
          <a:prstGeom prst="roundRect">
            <a:avLst>
              <a:gd name="adj" fmla="val 3533"/>
            </a:avLst>
          </a:prstGeom>
          <a:solidFill>
            <a:srgbClr val="E1E1EA"/>
          </a:solidFill>
          <a:ln w="7620">
            <a:solidFill>
              <a:srgbClr val="C7C7D0"/>
            </a:solidFill>
            <a:prstDash val="solid"/>
          </a:ln>
        </p:spPr>
      </p:sp>
      <p:sp>
        <p:nvSpPr>
          <p:cNvPr id="15" name="Shape 11"/>
          <p:cNvSpPr/>
          <p:nvPr/>
        </p:nvSpPr>
        <p:spPr>
          <a:xfrm>
            <a:off x="3708559" y="4398764"/>
            <a:ext cx="353973" cy="353973"/>
          </a:xfrm>
          <a:prstGeom prst="roundRect">
            <a:avLst>
              <a:gd name="adj" fmla="val 25829896"/>
            </a:avLst>
          </a:prstGeom>
          <a:solidFill>
            <a:srgbClr val="1B1B27"/>
          </a:solidFill>
          <a:ln/>
        </p:spPr>
      </p:sp>
      <p:sp>
        <p:nvSpPr>
          <p:cNvPr id="17" name="Text 12"/>
          <p:cNvSpPr/>
          <p:nvPr/>
        </p:nvSpPr>
        <p:spPr>
          <a:xfrm>
            <a:off x="3708559" y="4870728"/>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Impact Conclu</a:t>
            </a:r>
            <a:endParaRPr lang="en-US" sz="1150" b="1" dirty="0"/>
          </a:p>
        </p:txBody>
      </p:sp>
      <p:sp>
        <p:nvSpPr>
          <p:cNvPr id="18" name="Text 13"/>
          <p:cNvSpPr/>
          <p:nvPr/>
        </p:nvSpPr>
        <p:spPr>
          <a:xfrm>
            <a:off x="3708559" y="5173028"/>
            <a:ext cx="3336965"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Le trafic routier est un contributeur majeur à la dégradation de la qualité de l'air.</a:t>
            </a:r>
            <a:endParaRPr lang="en-US" sz="900" b="1" dirty="0"/>
          </a:p>
        </p:txBody>
      </p:sp>
      <p:sp>
        <p:nvSpPr>
          <p:cNvPr id="19" name="Text 14"/>
          <p:cNvSpPr/>
          <p:nvPr/>
        </p:nvSpPr>
        <p:spPr>
          <a:xfrm>
            <a:off x="7466648" y="914281"/>
            <a:ext cx="1619845" cy="184309"/>
          </a:xfrm>
          <a:prstGeom prst="rect">
            <a:avLst/>
          </a:prstGeom>
          <a:noFill/>
          <a:ln/>
        </p:spPr>
        <p:txBody>
          <a:bodyPr wrap="none" lIns="0" tIns="0" rIns="0" bIns="0" rtlCol="0" anchor="t"/>
          <a:lstStyle/>
          <a:p>
            <a:pPr marL="0" indent="0" algn="l">
              <a:lnSpc>
                <a:spcPts val="1450"/>
              </a:lnSpc>
              <a:buNone/>
            </a:pPr>
            <a:r>
              <a:rPr lang="en-US" sz="1150" b="1" dirty="0">
                <a:solidFill>
                  <a:srgbClr val="1B1B27"/>
                </a:solidFill>
                <a:latin typeface="Raleway" pitchFamily="34" charset="0"/>
                <a:ea typeface="Raleway" pitchFamily="34" charset="-122"/>
                <a:cs typeface="Raleway" pitchFamily="34" charset="-120"/>
              </a:rPr>
              <a:t>Recommandations Clés</a:t>
            </a:r>
            <a:endParaRPr lang="en-US" sz="1150" b="1" dirty="0"/>
          </a:p>
        </p:txBody>
      </p:sp>
      <p:sp>
        <p:nvSpPr>
          <p:cNvPr id="20" name="Shape 15"/>
          <p:cNvSpPr/>
          <p:nvPr/>
        </p:nvSpPr>
        <p:spPr>
          <a:xfrm>
            <a:off x="7466648" y="1231344"/>
            <a:ext cx="265509" cy="265509"/>
          </a:xfrm>
          <a:prstGeom prst="roundRect">
            <a:avLst>
              <a:gd name="adj" fmla="val 18668"/>
            </a:avLst>
          </a:prstGeom>
          <a:solidFill>
            <a:srgbClr val="E1E1EA"/>
          </a:solidFill>
          <a:ln w="7620">
            <a:solidFill>
              <a:srgbClr val="C7C7D0"/>
            </a:solidFill>
            <a:prstDash val="solid"/>
          </a:ln>
        </p:spPr>
      </p:sp>
      <p:sp>
        <p:nvSpPr>
          <p:cNvPr id="21" name="Text 16"/>
          <p:cNvSpPr/>
          <p:nvPr/>
        </p:nvSpPr>
        <p:spPr>
          <a:xfrm>
            <a:off x="7510939" y="1253490"/>
            <a:ext cx="176927" cy="221218"/>
          </a:xfrm>
          <a:prstGeom prst="rect">
            <a:avLst/>
          </a:prstGeom>
          <a:noFill/>
          <a:ln/>
        </p:spPr>
        <p:txBody>
          <a:bodyPr wrap="none" lIns="0" tIns="0" rIns="0" bIns="0" rtlCol="0" anchor="t"/>
          <a:lstStyle/>
          <a:p>
            <a:pPr marL="0" indent="0" algn="ctr">
              <a:lnSpc>
                <a:spcPts val="1350"/>
              </a:lnSpc>
              <a:buNone/>
            </a:pPr>
            <a:r>
              <a:rPr lang="en-US" sz="1350" b="1" dirty="0">
                <a:solidFill>
                  <a:srgbClr val="3C3939"/>
                </a:solidFill>
                <a:latin typeface="Raleway" pitchFamily="34" charset="0"/>
                <a:ea typeface="Raleway" pitchFamily="34" charset="-122"/>
                <a:cs typeface="Raleway" pitchFamily="34" charset="-120"/>
              </a:rPr>
              <a:t>1</a:t>
            </a:r>
            <a:endParaRPr lang="en-US" sz="1350" b="1" dirty="0"/>
          </a:p>
        </p:txBody>
      </p:sp>
      <p:sp>
        <p:nvSpPr>
          <p:cNvPr id="22" name="Text 17"/>
          <p:cNvSpPr/>
          <p:nvPr/>
        </p:nvSpPr>
        <p:spPr>
          <a:xfrm>
            <a:off x="7850148" y="1271826"/>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Régulation du Trafic</a:t>
            </a:r>
            <a:endParaRPr lang="en-US" sz="1150" b="1" dirty="0"/>
          </a:p>
        </p:txBody>
      </p:sp>
      <p:sp>
        <p:nvSpPr>
          <p:cNvPr id="23" name="Text 18"/>
          <p:cNvSpPr/>
          <p:nvPr/>
        </p:nvSpPr>
        <p:spPr>
          <a:xfrm>
            <a:off x="7850148" y="1574125"/>
            <a:ext cx="3204686"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Mettre en place des mesures de régulation durant les heures de pointe sur les routes identifiées.</a:t>
            </a:r>
            <a:endParaRPr lang="en-US" sz="900" b="1" dirty="0"/>
          </a:p>
        </p:txBody>
      </p:sp>
      <p:sp>
        <p:nvSpPr>
          <p:cNvPr id="24" name="Shape 19"/>
          <p:cNvSpPr/>
          <p:nvPr/>
        </p:nvSpPr>
        <p:spPr>
          <a:xfrm>
            <a:off x="7466648" y="2187535"/>
            <a:ext cx="265509" cy="265509"/>
          </a:xfrm>
          <a:prstGeom prst="roundRect">
            <a:avLst>
              <a:gd name="adj" fmla="val 18668"/>
            </a:avLst>
          </a:prstGeom>
          <a:solidFill>
            <a:srgbClr val="E1E1EA"/>
          </a:solidFill>
          <a:ln w="7620">
            <a:solidFill>
              <a:srgbClr val="C7C7D0"/>
            </a:solidFill>
            <a:prstDash val="solid"/>
          </a:ln>
        </p:spPr>
      </p:sp>
      <p:sp>
        <p:nvSpPr>
          <p:cNvPr id="25" name="Text 20"/>
          <p:cNvSpPr/>
          <p:nvPr/>
        </p:nvSpPr>
        <p:spPr>
          <a:xfrm>
            <a:off x="7510939" y="2209681"/>
            <a:ext cx="176927" cy="221218"/>
          </a:xfrm>
          <a:prstGeom prst="rect">
            <a:avLst/>
          </a:prstGeom>
          <a:noFill/>
          <a:ln/>
        </p:spPr>
        <p:txBody>
          <a:bodyPr wrap="none" lIns="0" tIns="0" rIns="0" bIns="0" rtlCol="0" anchor="t"/>
          <a:lstStyle/>
          <a:p>
            <a:pPr marL="0" indent="0" algn="ctr">
              <a:lnSpc>
                <a:spcPts val="1350"/>
              </a:lnSpc>
              <a:buNone/>
            </a:pPr>
            <a:r>
              <a:rPr lang="en-US" sz="1350" b="1" dirty="0">
                <a:solidFill>
                  <a:srgbClr val="3C3939"/>
                </a:solidFill>
                <a:latin typeface="Raleway" pitchFamily="34" charset="0"/>
                <a:ea typeface="Raleway" pitchFamily="34" charset="-122"/>
                <a:cs typeface="Raleway" pitchFamily="34" charset="-120"/>
              </a:rPr>
              <a:t>2</a:t>
            </a:r>
            <a:endParaRPr lang="en-US" sz="1350" b="1" dirty="0"/>
          </a:p>
        </p:txBody>
      </p:sp>
      <p:sp>
        <p:nvSpPr>
          <p:cNvPr id="26" name="Text 21"/>
          <p:cNvSpPr/>
          <p:nvPr/>
        </p:nvSpPr>
        <p:spPr>
          <a:xfrm>
            <a:off x="7850148" y="2228017"/>
            <a:ext cx="1552813"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Priorisation des Routes</a:t>
            </a:r>
            <a:endParaRPr lang="en-US" sz="1150" b="1" dirty="0"/>
          </a:p>
        </p:txBody>
      </p:sp>
      <p:sp>
        <p:nvSpPr>
          <p:cNvPr id="27" name="Text 22"/>
          <p:cNvSpPr/>
          <p:nvPr/>
        </p:nvSpPr>
        <p:spPr>
          <a:xfrm>
            <a:off x="7850148" y="2530316"/>
            <a:ext cx="3204686"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Concentrer les efforts d'amélioration et de gestion sur les routes les plus congestionnées.</a:t>
            </a:r>
            <a:endParaRPr lang="en-US" sz="900" b="1" dirty="0"/>
          </a:p>
        </p:txBody>
      </p:sp>
      <p:sp>
        <p:nvSpPr>
          <p:cNvPr id="28" name="Shape 23"/>
          <p:cNvSpPr/>
          <p:nvPr/>
        </p:nvSpPr>
        <p:spPr>
          <a:xfrm>
            <a:off x="7466648" y="3143726"/>
            <a:ext cx="265509" cy="265509"/>
          </a:xfrm>
          <a:prstGeom prst="roundRect">
            <a:avLst>
              <a:gd name="adj" fmla="val 18668"/>
            </a:avLst>
          </a:prstGeom>
          <a:solidFill>
            <a:srgbClr val="E1E1EA"/>
          </a:solidFill>
          <a:ln w="7620">
            <a:solidFill>
              <a:srgbClr val="C7C7D0"/>
            </a:solidFill>
            <a:prstDash val="solid"/>
          </a:ln>
        </p:spPr>
      </p:sp>
      <p:sp>
        <p:nvSpPr>
          <p:cNvPr id="29" name="Text 24"/>
          <p:cNvSpPr/>
          <p:nvPr/>
        </p:nvSpPr>
        <p:spPr>
          <a:xfrm>
            <a:off x="7510939" y="3165872"/>
            <a:ext cx="176927" cy="221218"/>
          </a:xfrm>
          <a:prstGeom prst="rect">
            <a:avLst/>
          </a:prstGeom>
          <a:noFill/>
          <a:ln/>
        </p:spPr>
        <p:txBody>
          <a:bodyPr wrap="none" lIns="0" tIns="0" rIns="0" bIns="0" rtlCol="0" anchor="t"/>
          <a:lstStyle/>
          <a:p>
            <a:pPr marL="0" indent="0" algn="ctr">
              <a:lnSpc>
                <a:spcPts val="1350"/>
              </a:lnSpc>
              <a:buNone/>
            </a:pPr>
            <a:r>
              <a:rPr lang="en-US" sz="1350" b="1" dirty="0">
                <a:solidFill>
                  <a:srgbClr val="3C3939"/>
                </a:solidFill>
                <a:latin typeface="Raleway" pitchFamily="34" charset="0"/>
                <a:ea typeface="Raleway" pitchFamily="34" charset="-122"/>
                <a:cs typeface="Raleway" pitchFamily="34" charset="-120"/>
              </a:rPr>
              <a:t>3</a:t>
            </a:r>
            <a:endParaRPr lang="en-US" sz="1350" b="1" dirty="0"/>
          </a:p>
        </p:txBody>
      </p:sp>
      <p:sp>
        <p:nvSpPr>
          <p:cNvPr id="30" name="Text 25"/>
          <p:cNvSpPr/>
          <p:nvPr/>
        </p:nvSpPr>
        <p:spPr>
          <a:xfrm>
            <a:off x="7850148" y="3184207"/>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Politiques de Mobilité</a:t>
            </a:r>
            <a:endParaRPr lang="en-US" sz="1150" b="1" dirty="0"/>
          </a:p>
        </p:txBody>
      </p:sp>
      <p:sp>
        <p:nvSpPr>
          <p:cNvPr id="31" name="Text 26"/>
          <p:cNvSpPr/>
          <p:nvPr/>
        </p:nvSpPr>
        <p:spPr>
          <a:xfrm>
            <a:off x="7850148" y="3486507"/>
            <a:ext cx="3204686" cy="566142"/>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Utiliser ces données comme base pour orienter et développer des politiques de mobilité urbaine plus efficaces et durables.</a:t>
            </a:r>
            <a:endParaRPr lang="en-US" sz="900" b="1" dirty="0"/>
          </a:p>
        </p:txBody>
      </p:sp>
      <p:pic>
        <p:nvPicPr>
          <p:cNvPr id="32" name="Image 3" descr="preencoded.png"/>
          <p:cNvPicPr>
            <a:picLocks noChangeAspect="1"/>
          </p:cNvPicPr>
          <p:nvPr/>
        </p:nvPicPr>
        <p:blipFill>
          <a:blip r:embed="rId3"/>
          <a:stretch>
            <a:fillRect/>
          </a:stretch>
        </p:blipFill>
        <p:spPr>
          <a:xfrm>
            <a:off x="7466648" y="4185404"/>
            <a:ext cx="4574788" cy="3588187"/>
          </a:xfrm>
          <a:prstGeom prst="rect">
            <a:avLst/>
          </a:prstGeom>
        </p:spPr>
      </p:pic>
      <p:sp>
        <p:nvSpPr>
          <p:cNvPr id="48" name="Ellipse 47"/>
          <p:cNvSpPr/>
          <p:nvPr/>
        </p:nvSpPr>
        <p:spPr>
          <a:xfrm rot="10800000" flipH="1" flipV="1">
            <a:off x="3759204" y="1432266"/>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smtClean="0">
                <a:latin typeface="Algerian" panose="04020705040A02060702" pitchFamily="82" charset="0"/>
              </a:rPr>
              <a:t>1</a:t>
            </a:r>
          </a:p>
          <a:p>
            <a:pPr algn="ctr"/>
            <a:endParaRPr lang="fr-FR" sz="1400" b="1" dirty="0">
              <a:latin typeface="Algerian" panose="04020705040A02060702" pitchFamily="82" charset="0"/>
            </a:endParaRPr>
          </a:p>
        </p:txBody>
      </p:sp>
      <p:sp>
        <p:nvSpPr>
          <p:cNvPr id="49" name="Ellipse 48"/>
          <p:cNvSpPr/>
          <p:nvPr/>
        </p:nvSpPr>
        <p:spPr>
          <a:xfrm rot="10800000" flipH="1" flipV="1">
            <a:off x="3759203" y="2973210"/>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400" b="1" dirty="0" smtClean="0">
                <a:latin typeface="Algerian" panose="04020705040A02060702" pitchFamily="82" charset="0"/>
              </a:rPr>
              <a:t>2</a:t>
            </a:r>
            <a:endParaRPr lang="fr-FR" sz="1400" b="1" dirty="0">
              <a:latin typeface="Algerian" panose="04020705040A02060702" pitchFamily="82" charset="0"/>
            </a:endParaRPr>
          </a:p>
        </p:txBody>
      </p:sp>
      <p:sp>
        <p:nvSpPr>
          <p:cNvPr id="50" name="Ellipse 49"/>
          <p:cNvSpPr/>
          <p:nvPr/>
        </p:nvSpPr>
        <p:spPr>
          <a:xfrm rot="10800000" flipH="1" flipV="1">
            <a:off x="3759198" y="4471811"/>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a:latin typeface="Algerian" panose="04020705040A02060702" pitchFamily="82" charset="0"/>
              </a:rPr>
              <a:t>3</a:t>
            </a:r>
            <a:endParaRPr lang="fr-FR" sz="1400" b="1" dirty="0" smtClean="0">
              <a:latin typeface="Algerian" panose="04020705040A02060702" pitchFamily="82" charset="0"/>
            </a:endParaRPr>
          </a:p>
          <a:p>
            <a:pPr algn="ctr"/>
            <a:endParaRPr lang="fr-FR" sz="1400" b="1" dirty="0">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241</TotalTime>
  <Words>829</Words>
  <Application>Microsoft Office PowerPoint</Application>
  <PresentationFormat>Personnalisé</PresentationFormat>
  <Paragraphs>123</Paragraphs>
  <Slides>8</Slides>
  <Notes>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8</vt:i4>
      </vt:variant>
    </vt:vector>
  </HeadingPairs>
  <TitlesOfParts>
    <vt:vector size="17" baseType="lpstr">
      <vt:lpstr>Calibri</vt:lpstr>
      <vt:lpstr>Century Gothic</vt:lpstr>
      <vt:lpstr>Roboto</vt:lpstr>
      <vt:lpstr>Arial</vt:lpstr>
      <vt:lpstr>Algerian</vt:lpstr>
      <vt:lpstr>Raleway</vt:lpstr>
      <vt:lpstr>Wingdings 3</vt:lpstr>
      <vt:lpstr>Consolas</vt:lpstr>
      <vt:lpstr>Brin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Roger Ange Hassing DIATTA</cp:lastModifiedBy>
  <cp:revision>15</cp:revision>
  <dcterms:created xsi:type="dcterms:W3CDTF">2026-01-16T21:43:20Z</dcterms:created>
  <dcterms:modified xsi:type="dcterms:W3CDTF">2026-01-17T09:27:15Z</dcterms:modified>
</cp:coreProperties>
</file>